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D79ACB6-3EBC-4796-A456-EC650CBBEB27}">
  <a:tblStyle styleId="{3D79ACB6-3EBC-4796-A456-EC650CBBEB27}" styleName="Table_0">
    <a:wholeTbl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Highlight activity of stealing these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Reserve requirement in the U.S. is typically 3-10%.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Shape 4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Shape 4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Shape 4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Shape 4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Shape 4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Transaction threshold is 4 BTC-days per 1000 bytes.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Shape 4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Transaction threshold is 4 BTC-days per 1000 bytes.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Shape 4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Shape 4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Shape 4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Shape 4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Shape 4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Shape 5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Shape 5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Not adequate for most people.  Certainly not for companies/services.  So we see lots of methods to try to improve/change the tradeoff between convenience, security, availability.  Also privacy.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2" type="body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b="1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b="1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b="1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b="1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b="1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b="1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b="1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b="1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b="1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600"/>
              </a:spcBef>
              <a:buClr>
                <a:schemeClr val="dk1"/>
              </a:buClr>
              <a:buSzPct val="100000"/>
              <a:buFont typeface="Trebuchet MS"/>
              <a:buChar char="●"/>
              <a:defRPr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480"/>
              </a:spcBef>
              <a:buClr>
                <a:schemeClr val="dk1"/>
              </a:buClr>
              <a:buSzPct val="100000"/>
              <a:buFont typeface="Trebuchet MS"/>
              <a:buChar char="○"/>
              <a:defRPr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480"/>
              </a:spcBef>
              <a:buClr>
                <a:schemeClr val="dk1"/>
              </a:buClr>
              <a:buSzPct val="100000"/>
              <a:buFont typeface="Trebuchet MS"/>
              <a:buChar char="■"/>
              <a:defRPr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360"/>
              </a:spcBef>
              <a:buClr>
                <a:schemeClr val="dk1"/>
              </a:buClr>
              <a:buSzPct val="100000"/>
              <a:buFont typeface="Trebuchet MS"/>
              <a:buChar char="●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360"/>
              </a:spcBef>
              <a:buClr>
                <a:schemeClr val="dk1"/>
              </a:buClr>
              <a:buSzPct val="100000"/>
              <a:buFont typeface="Trebuchet MS"/>
              <a:buChar char="○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360"/>
              </a:spcBef>
              <a:buClr>
                <a:schemeClr val="dk1"/>
              </a:buClr>
              <a:buSzPct val="100000"/>
              <a:buFont typeface="Trebuchet MS"/>
              <a:buChar char="■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360"/>
              </a:spcBef>
              <a:buClr>
                <a:schemeClr val="dk1"/>
              </a:buClr>
              <a:buSzPct val="100000"/>
              <a:buFont typeface="Trebuchet MS"/>
              <a:buChar char="●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360"/>
              </a:spcBef>
              <a:buClr>
                <a:schemeClr val="dk1"/>
              </a:buClr>
              <a:buSzPct val="100000"/>
              <a:buFont typeface="Trebuchet MS"/>
              <a:buChar char="○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360"/>
              </a:spcBef>
              <a:buClr>
                <a:schemeClr val="dk1"/>
              </a:buClr>
              <a:buSzPct val="100000"/>
              <a:buFont typeface="Trebuchet MS"/>
              <a:buChar char="■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" name="Shape 8"/>
          <p:cNvSpPr/>
          <p:nvPr/>
        </p:nvSpPr>
        <p:spPr>
          <a:xfrm>
            <a:off x="9124900" y="-2575"/>
            <a:ext cx="95400" cy="5143499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" name="Shape 9"/>
          <p:cNvSpPr/>
          <p:nvPr/>
        </p:nvSpPr>
        <p:spPr>
          <a:xfrm>
            <a:off x="9029500" y="0"/>
            <a:ext cx="954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Lecture </a:t>
            </a:r>
            <a:r>
              <a:rPr lang="en"/>
              <a:t>4</a:t>
            </a:r>
          </a:p>
        </p:txBody>
      </p:sp>
      <p:sp>
        <p:nvSpPr>
          <p:cNvPr id="30" name="Shape 30"/>
          <p:cNvSpPr txBox="1"/>
          <p:nvPr>
            <p:ph idx="1" type="subTitle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 to Store and Use Bitcoins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037" y="694712"/>
            <a:ext cx="2483025" cy="24830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/>
          <p:nvPr>
            <p:ph type="title"/>
          </p:nvPr>
        </p:nvSpPr>
        <p:spPr>
          <a:xfrm>
            <a:off x="893425" y="205975"/>
            <a:ext cx="27117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Hot storage</a:t>
            </a:r>
          </a:p>
        </p:txBody>
      </p:sp>
      <p:sp>
        <p:nvSpPr>
          <p:cNvPr id="85" name="Shape 85"/>
          <p:cNvSpPr txBox="1"/>
          <p:nvPr>
            <p:ph type="title"/>
          </p:nvPr>
        </p:nvSpPr>
        <p:spPr>
          <a:xfrm>
            <a:off x="5112250" y="205975"/>
            <a:ext cx="30393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Cold storage</a:t>
            </a:r>
          </a:p>
        </p:txBody>
      </p:sp>
      <p:pic>
        <p:nvPicPr>
          <p:cNvPr id="86" name="Shape 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0250" y="1134450"/>
            <a:ext cx="2138049" cy="16035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87" name="Shape 87"/>
          <p:cNvSpPr txBox="1"/>
          <p:nvPr/>
        </p:nvSpPr>
        <p:spPr>
          <a:xfrm>
            <a:off x="1093975" y="3100625"/>
            <a:ext cx="231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online</a:t>
            </a:r>
          </a:p>
        </p:txBody>
      </p:sp>
      <p:sp>
        <p:nvSpPr>
          <p:cNvPr id="88" name="Shape 88"/>
          <p:cNvSpPr txBox="1"/>
          <p:nvPr/>
        </p:nvSpPr>
        <p:spPr>
          <a:xfrm>
            <a:off x="5630500" y="3100625"/>
            <a:ext cx="2002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offline</a:t>
            </a:r>
          </a:p>
        </p:txBody>
      </p:sp>
      <p:sp>
        <p:nvSpPr>
          <p:cNvPr id="89" name="Shape 89"/>
          <p:cNvSpPr txBox="1"/>
          <p:nvPr/>
        </p:nvSpPr>
        <p:spPr>
          <a:xfrm>
            <a:off x="3543600" y="4115750"/>
            <a:ext cx="2056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separate keys</a:t>
            </a:r>
          </a:p>
        </p:txBody>
      </p:sp>
      <p:cxnSp>
        <p:nvCxnSpPr>
          <p:cNvPr id="90" name="Shape 90"/>
          <p:cNvCxnSpPr/>
          <p:nvPr/>
        </p:nvCxnSpPr>
        <p:spPr>
          <a:xfrm flipH="1">
            <a:off x="2260800" y="4420550"/>
            <a:ext cx="1282799" cy="24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1" name="Shape 91"/>
          <p:cNvCxnSpPr/>
          <p:nvPr/>
        </p:nvCxnSpPr>
        <p:spPr>
          <a:xfrm flipH="1" rot="10800000">
            <a:off x="5600400" y="4399249"/>
            <a:ext cx="1110899" cy="21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2" name="Shape 92"/>
          <p:cNvCxnSpPr/>
          <p:nvPr/>
        </p:nvCxnSpPr>
        <p:spPr>
          <a:xfrm>
            <a:off x="4267900" y="6400"/>
            <a:ext cx="106799" cy="386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93" name="Shape 93"/>
          <p:cNvSpPr txBox="1"/>
          <p:nvPr/>
        </p:nvSpPr>
        <p:spPr>
          <a:xfrm>
            <a:off x="1093975" y="3658550"/>
            <a:ext cx="231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convenient but risky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5785275" y="3658550"/>
            <a:ext cx="2002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archival but safer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645" y="694704"/>
            <a:ext cx="1564500" cy="156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/>
          <p:nvPr>
            <p:ph type="title"/>
          </p:nvPr>
        </p:nvSpPr>
        <p:spPr>
          <a:xfrm>
            <a:off x="893425" y="205975"/>
            <a:ext cx="27117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Hot storage</a:t>
            </a:r>
          </a:p>
        </p:txBody>
      </p:sp>
      <p:sp>
        <p:nvSpPr>
          <p:cNvPr id="101" name="Shape 101"/>
          <p:cNvSpPr txBox="1"/>
          <p:nvPr>
            <p:ph type="title"/>
          </p:nvPr>
        </p:nvSpPr>
        <p:spPr>
          <a:xfrm>
            <a:off x="5112250" y="205975"/>
            <a:ext cx="30393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Cold storage</a:t>
            </a:r>
          </a:p>
        </p:txBody>
      </p:sp>
      <p:pic>
        <p:nvPicPr>
          <p:cNvPr id="102" name="Shape 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7875" y="1113100"/>
            <a:ext cx="1282800" cy="962107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03" name="Shape 103"/>
          <p:cNvSpPr txBox="1"/>
          <p:nvPr/>
        </p:nvSpPr>
        <p:spPr>
          <a:xfrm>
            <a:off x="1093975" y="2132362"/>
            <a:ext cx="231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online</a:t>
            </a:r>
          </a:p>
        </p:txBody>
      </p:sp>
      <p:sp>
        <p:nvSpPr>
          <p:cNvPr id="104" name="Shape 104"/>
          <p:cNvSpPr txBox="1"/>
          <p:nvPr/>
        </p:nvSpPr>
        <p:spPr>
          <a:xfrm>
            <a:off x="5630500" y="2075200"/>
            <a:ext cx="2002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offline</a:t>
            </a:r>
          </a:p>
        </p:txBody>
      </p:sp>
      <p:cxnSp>
        <p:nvCxnSpPr>
          <p:cNvPr id="105" name="Shape 105"/>
          <p:cNvCxnSpPr/>
          <p:nvPr/>
        </p:nvCxnSpPr>
        <p:spPr>
          <a:xfrm>
            <a:off x="4267900" y="6400"/>
            <a:ext cx="149400" cy="5121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106" name="Shape 106"/>
          <p:cNvSpPr txBox="1"/>
          <p:nvPr/>
        </p:nvSpPr>
        <p:spPr>
          <a:xfrm>
            <a:off x="582625" y="3282025"/>
            <a:ext cx="2571300" cy="457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hot secret key(s)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5835400" y="3282025"/>
            <a:ext cx="2659800" cy="4572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cold secret key(s)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538375" y="4031925"/>
            <a:ext cx="2659800" cy="4572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cold address(es)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5879650" y="3978575"/>
            <a:ext cx="2571300" cy="457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hot address(es)</a:t>
            </a:r>
          </a:p>
        </p:txBody>
      </p:sp>
      <p:cxnSp>
        <p:nvCxnSpPr>
          <p:cNvPr id="110" name="Shape 110"/>
          <p:cNvCxnSpPr/>
          <p:nvPr/>
        </p:nvCxnSpPr>
        <p:spPr>
          <a:xfrm>
            <a:off x="3318300" y="3868850"/>
            <a:ext cx="2347200" cy="10799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triangle"/>
            <a:tailEnd len="lg" w="lg" type="triangle"/>
          </a:ln>
        </p:spPr>
      </p:cxnSp>
      <p:sp>
        <p:nvSpPr>
          <p:cNvPr id="111" name="Shape 111"/>
          <p:cNvSpPr txBox="1"/>
          <p:nvPr/>
        </p:nvSpPr>
        <p:spPr>
          <a:xfrm>
            <a:off x="3766425" y="3358300"/>
            <a:ext cx="1282799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payments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5308" y="705366"/>
            <a:ext cx="4166449" cy="416644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>
            <p:ph type="title"/>
          </p:nvPr>
        </p:nvSpPr>
        <p:spPr>
          <a:xfrm>
            <a:off x="893425" y="205975"/>
            <a:ext cx="27117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Hot storage</a:t>
            </a:r>
          </a:p>
        </p:txBody>
      </p:sp>
      <p:sp>
        <p:nvSpPr>
          <p:cNvPr id="118" name="Shape 118"/>
          <p:cNvSpPr txBox="1"/>
          <p:nvPr>
            <p:ph type="title"/>
          </p:nvPr>
        </p:nvSpPr>
        <p:spPr>
          <a:xfrm>
            <a:off x="5112250" y="205975"/>
            <a:ext cx="30393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Cold storage</a:t>
            </a:r>
          </a:p>
        </p:txBody>
      </p:sp>
      <p:pic>
        <p:nvPicPr>
          <p:cNvPr id="119" name="Shape 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7875" y="1113100"/>
            <a:ext cx="1282800" cy="962107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20" name="Shape 120"/>
          <p:cNvSpPr txBox="1"/>
          <p:nvPr/>
        </p:nvSpPr>
        <p:spPr>
          <a:xfrm>
            <a:off x="1093975" y="2132362"/>
            <a:ext cx="231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online</a:t>
            </a:r>
          </a:p>
        </p:txBody>
      </p:sp>
      <p:cxnSp>
        <p:nvCxnSpPr>
          <p:cNvPr id="121" name="Shape 121"/>
          <p:cNvCxnSpPr/>
          <p:nvPr/>
        </p:nvCxnSpPr>
        <p:spPr>
          <a:xfrm>
            <a:off x="4267900" y="6400"/>
            <a:ext cx="149400" cy="5121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122" name="Shape 122"/>
          <p:cNvSpPr txBox="1"/>
          <p:nvPr/>
        </p:nvSpPr>
        <p:spPr>
          <a:xfrm>
            <a:off x="582625" y="3282025"/>
            <a:ext cx="2571300" cy="457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hot secret key(s)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538375" y="4031925"/>
            <a:ext cx="2659800" cy="4572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cold address(es)</a:t>
            </a:r>
          </a:p>
        </p:txBody>
      </p:sp>
      <p:cxnSp>
        <p:nvCxnSpPr>
          <p:cNvPr id="124" name="Shape 124"/>
          <p:cNvCxnSpPr/>
          <p:nvPr/>
        </p:nvCxnSpPr>
        <p:spPr>
          <a:xfrm>
            <a:off x="3318300" y="3868850"/>
            <a:ext cx="2347200" cy="10799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5" name="Shape 125"/>
          <p:cNvSpPr txBox="1"/>
          <p:nvPr/>
        </p:nvSpPr>
        <p:spPr>
          <a:xfrm>
            <a:off x="3766425" y="3358300"/>
            <a:ext cx="1282799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payments</a:t>
            </a:r>
          </a:p>
        </p:txBody>
      </p:sp>
      <p:sp>
        <p:nvSpPr>
          <p:cNvPr id="126" name="Shape 126"/>
          <p:cNvSpPr txBox="1"/>
          <p:nvPr/>
        </p:nvSpPr>
        <p:spPr>
          <a:xfrm>
            <a:off x="5593225" y="4670787"/>
            <a:ext cx="231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offline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idx="1" type="body"/>
          </p:nvPr>
        </p:nvSpPr>
        <p:spPr>
          <a:xfrm>
            <a:off x="457200" y="526750"/>
            <a:ext cx="8229600" cy="43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Problem: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	</a:t>
            </a:r>
            <a:r>
              <a:rPr lang="en" sz="1800"/>
              <a:t>Want to use a new address (and key) for each coin sent to cold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	But how can hot wallet learn new addresses if cold wallet is offline?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Awkward solution: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	</a:t>
            </a:r>
            <a:r>
              <a:rPr lang="en" sz="1800"/>
              <a:t>Generate a big batch of addresses/keys, transfer to hot beforehand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Better solution: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	</a:t>
            </a:r>
            <a:r>
              <a:rPr lang="en" sz="1800"/>
              <a:t>Hierarchical wallet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idx="1" type="body"/>
          </p:nvPr>
        </p:nvSpPr>
        <p:spPr>
          <a:xfrm>
            <a:off x="457200" y="292500"/>
            <a:ext cx="8229600" cy="59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Regular key generation: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137" name="Shape 137"/>
          <p:cNvSpPr txBox="1"/>
          <p:nvPr/>
        </p:nvSpPr>
        <p:spPr>
          <a:xfrm>
            <a:off x="451100" y="2635125"/>
            <a:ext cx="1556100" cy="4572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generateKeys</a:t>
            </a:r>
          </a:p>
        </p:txBody>
      </p:sp>
      <p:sp>
        <p:nvSpPr>
          <p:cNvPr id="138" name="Shape 138"/>
          <p:cNvSpPr txBox="1"/>
          <p:nvPr/>
        </p:nvSpPr>
        <p:spPr>
          <a:xfrm>
            <a:off x="2835450" y="1799850"/>
            <a:ext cx="1090200" cy="4572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address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2745150" y="3410325"/>
            <a:ext cx="1440599" cy="4572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private key</a:t>
            </a:r>
          </a:p>
        </p:txBody>
      </p:sp>
      <p:cxnSp>
        <p:nvCxnSpPr>
          <p:cNvPr id="140" name="Shape 140"/>
          <p:cNvCxnSpPr/>
          <p:nvPr/>
        </p:nvCxnSpPr>
        <p:spPr>
          <a:xfrm flipH="1" rot="10800000">
            <a:off x="1975050" y="2257050"/>
            <a:ext cx="860399" cy="392999"/>
          </a:xfrm>
          <a:prstGeom prst="straightConnector1">
            <a:avLst/>
          </a:prstGeom>
          <a:noFill/>
          <a:ln cap="flat" cmpd="sng" w="38100">
            <a:solidFill>
              <a:srgbClr val="66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1" name="Shape 141"/>
          <p:cNvCxnSpPr/>
          <p:nvPr/>
        </p:nvCxnSpPr>
        <p:spPr>
          <a:xfrm>
            <a:off x="2065350" y="3092325"/>
            <a:ext cx="679800" cy="317999"/>
          </a:xfrm>
          <a:prstGeom prst="straightConnector1">
            <a:avLst/>
          </a:prstGeom>
          <a:noFill/>
          <a:ln cap="flat" cmpd="sng" w="38100">
            <a:solidFill>
              <a:srgbClr val="66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idx="1" type="body"/>
          </p:nvPr>
        </p:nvSpPr>
        <p:spPr>
          <a:xfrm>
            <a:off x="457200" y="292500"/>
            <a:ext cx="8229600" cy="59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Hierarchical key generation: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147" name="Shape 147"/>
          <p:cNvSpPr txBox="1"/>
          <p:nvPr/>
        </p:nvSpPr>
        <p:spPr>
          <a:xfrm>
            <a:off x="329225" y="2711325"/>
            <a:ext cx="2039100" cy="4572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generateKeysHier</a:t>
            </a:r>
          </a:p>
        </p:txBody>
      </p:sp>
      <p:sp>
        <p:nvSpPr>
          <p:cNvPr id="148" name="Shape 148"/>
          <p:cNvSpPr txBox="1"/>
          <p:nvPr/>
        </p:nvSpPr>
        <p:spPr>
          <a:xfrm>
            <a:off x="3228725" y="1606075"/>
            <a:ext cx="1090200" cy="7272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address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gen info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3053525" y="3486525"/>
            <a:ext cx="1440599" cy="7272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private key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gen info</a:t>
            </a:r>
          </a:p>
        </p:txBody>
      </p:sp>
      <p:cxnSp>
        <p:nvCxnSpPr>
          <p:cNvPr id="150" name="Shape 150"/>
          <p:cNvCxnSpPr/>
          <p:nvPr/>
        </p:nvCxnSpPr>
        <p:spPr>
          <a:xfrm flipH="1" rot="10800000">
            <a:off x="2368325" y="2333250"/>
            <a:ext cx="860399" cy="392999"/>
          </a:xfrm>
          <a:prstGeom prst="straightConnector1">
            <a:avLst/>
          </a:prstGeom>
          <a:noFill/>
          <a:ln cap="flat" cmpd="sng" w="38100">
            <a:solidFill>
              <a:srgbClr val="66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1" name="Shape 151"/>
          <p:cNvCxnSpPr/>
          <p:nvPr/>
        </p:nvCxnSpPr>
        <p:spPr>
          <a:xfrm>
            <a:off x="2368325" y="3168525"/>
            <a:ext cx="679800" cy="317999"/>
          </a:xfrm>
          <a:prstGeom prst="straightConnector1">
            <a:avLst/>
          </a:prstGeom>
          <a:noFill/>
          <a:ln cap="flat" cmpd="sng" w="38100">
            <a:solidFill>
              <a:srgbClr val="66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2" name="Shape 152"/>
          <p:cNvSpPr txBox="1"/>
          <p:nvPr/>
        </p:nvSpPr>
        <p:spPr>
          <a:xfrm>
            <a:off x="5069575" y="1755775"/>
            <a:ext cx="1196399" cy="4572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genAddr</a:t>
            </a:r>
          </a:p>
        </p:txBody>
      </p:sp>
      <p:cxnSp>
        <p:nvCxnSpPr>
          <p:cNvPr id="153" name="Shape 153"/>
          <p:cNvCxnSpPr>
            <a:stCxn id="148" idx="3"/>
            <a:endCxn id="152" idx="1"/>
          </p:cNvCxnSpPr>
          <p:nvPr/>
        </p:nvCxnSpPr>
        <p:spPr>
          <a:xfrm>
            <a:off x="4318925" y="1969675"/>
            <a:ext cx="750600" cy="14700"/>
          </a:xfrm>
          <a:prstGeom prst="straightConnector1">
            <a:avLst/>
          </a:prstGeom>
          <a:noFill/>
          <a:ln cap="flat" cmpd="sng" w="38100">
            <a:solidFill>
              <a:srgbClr val="66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4" name="Shape 154"/>
          <p:cNvSpPr txBox="1"/>
          <p:nvPr/>
        </p:nvSpPr>
        <p:spPr>
          <a:xfrm>
            <a:off x="5069575" y="3621525"/>
            <a:ext cx="1196399" cy="4572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genKey</a:t>
            </a:r>
          </a:p>
        </p:txBody>
      </p:sp>
      <p:cxnSp>
        <p:nvCxnSpPr>
          <p:cNvPr id="155" name="Shape 155"/>
          <p:cNvCxnSpPr/>
          <p:nvPr/>
        </p:nvCxnSpPr>
        <p:spPr>
          <a:xfrm flipH="1" rot="10800000">
            <a:off x="4494125" y="3831374"/>
            <a:ext cx="550500" cy="11400"/>
          </a:xfrm>
          <a:prstGeom prst="straightConnector1">
            <a:avLst/>
          </a:prstGeom>
          <a:noFill/>
          <a:ln cap="flat" cmpd="sng" w="38100">
            <a:solidFill>
              <a:srgbClr val="66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6" name="Shape 156"/>
          <p:cNvSpPr txBox="1"/>
          <p:nvPr/>
        </p:nvSpPr>
        <p:spPr>
          <a:xfrm>
            <a:off x="4860125" y="717725"/>
            <a:ext cx="484500" cy="392999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i</a:t>
            </a:r>
          </a:p>
        </p:txBody>
      </p:sp>
      <p:cxnSp>
        <p:nvCxnSpPr>
          <p:cNvPr id="157" name="Shape 157"/>
          <p:cNvCxnSpPr/>
          <p:nvPr/>
        </p:nvCxnSpPr>
        <p:spPr>
          <a:xfrm>
            <a:off x="5163125" y="1110725"/>
            <a:ext cx="136499" cy="618000"/>
          </a:xfrm>
          <a:prstGeom prst="straightConnector1">
            <a:avLst/>
          </a:prstGeom>
          <a:noFill/>
          <a:ln cap="flat" cmpd="sng" w="38100">
            <a:solidFill>
              <a:srgbClr val="66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8" name="Shape 158"/>
          <p:cNvSpPr txBox="1"/>
          <p:nvPr/>
        </p:nvSpPr>
        <p:spPr>
          <a:xfrm>
            <a:off x="7130050" y="1606075"/>
            <a:ext cx="1090200" cy="7272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i</a:t>
            </a:r>
            <a:r>
              <a:rPr baseline="30000" lang="en" sz="1800">
                <a:latin typeface="Trebuchet MS"/>
                <a:ea typeface="Trebuchet MS"/>
                <a:cs typeface="Trebuchet MS"/>
                <a:sym typeface="Trebuchet MS"/>
              </a:rPr>
              <a:t>th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address</a:t>
            </a:r>
          </a:p>
        </p:txBody>
      </p:sp>
      <p:cxnSp>
        <p:nvCxnSpPr>
          <p:cNvPr id="159" name="Shape 159"/>
          <p:cNvCxnSpPr>
            <a:endCxn id="158" idx="1"/>
          </p:cNvCxnSpPr>
          <p:nvPr/>
        </p:nvCxnSpPr>
        <p:spPr>
          <a:xfrm flipH="1" rot="10800000">
            <a:off x="6266050" y="1969675"/>
            <a:ext cx="864000" cy="7200"/>
          </a:xfrm>
          <a:prstGeom prst="straightConnector1">
            <a:avLst/>
          </a:prstGeom>
          <a:noFill/>
          <a:ln cap="flat" cmpd="sng" w="38100">
            <a:solidFill>
              <a:srgbClr val="66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60" name="Shape 160"/>
          <p:cNvSpPr txBox="1"/>
          <p:nvPr/>
        </p:nvSpPr>
        <p:spPr>
          <a:xfrm>
            <a:off x="7130050" y="3473475"/>
            <a:ext cx="1090200" cy="7272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i</a:t>
            </a:r>
            <a:r>
              <a:rPr baseline="30000" lang="en" sz="1800">
                <a:latin typeface="Trebuchet MS"/>
                <a:ea typeface="Trebuchet MS"/>
                <a:cs typeface="Trebuchet MS"/>
                <a:sym typeface="Trebuchet MS"/>
              </a:rPr>
              <a:t>th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key</a:t>
            </a:r>
          </a:p>
        </p:txBody>
      </p:sp>
      <p:cxnSp>
        <p:nvCxnSpPr>
          <p:cNvPr id="161" name="Shape 161"/>
          <p:cNvCxnSpPr/>
          <p:nvPr/>
        </p:nvCxnSpPr>
        <p:spPr>
          <a:xfrm flipH="1" rot="10800000">
            <a:off x="6266050" y="3846524"/>
            <a:ext cx="863999" cy="7200"/>
          </a:xfrm>
          <a:prstGeom prst="straightConnector1">
            <a:avLst/>
          </a:prstGeom>
          <a:noFill/>
          <a:ln cap="flat" cmpd="sng" w="38100">
            <a:solidFill>
              <a:srgbClr val="66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62" name="Shape 162"/>
          <p:cNvSpPr txBox="1"/>
          <p:nvPr/>
        </p:nvSpPr>
        <p:spPr>
          <a:xfrm>
            <a:off x="4860125" y="4629675"/>
            <a:ext cx="484500" cy="392999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i</a:t>
            </a:r>
          </a:p>
        </p:txBody>
      </p:sp>
      <p:cxnSp>
        <p:nvCxnSpPr>
          <p:cNvPr id="163" name="Shape 163"/>
          <p:cNvCxnSpPr/>
          <p:nvPr/>
        </p:nvCxnSpPr>
        <p:spPr>
          <a:xfrm flipH="1" rot="10800000">
            <a:off x="5331350" y="4086399"/>
            <a:ext cx="116699" cy="531000"/>
          </a:xfrm>
          <a:prstGeom prst="straightConnector1">
            <a:avLst/>
          </a:prstGeom>
          <a:noFill/>
          <a:ln cap="flat" cmpd="sng" w="38100">
            <a:solidFill>
              <a:srgbClr val="66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64" name="Shape 164"/>
          <p:cNvSpPr txBox="1"/>
          <p:nvPr/>
        </p:nvSpPr>
        <p:spPr>
          <a:xfrm>
            <a:off x="1688675" y="1115775"/>
            <a:ext cx="2039100" cy="4572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doesn’t leak keys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/>
        </p:nvSpPr>
        <p:spPr>
          <a:xfrm>
            <a:off x="-25" y="0"/>
            <a:ext cx="9024300" cy="29571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0" y="1755775"/>
            <a:ext cx="3367200" cy="1096799"/>
          </a:xfrm>
          <a:prstGeom prst="rtTriangl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0" y="2837475"/>
            <a:ext cx="9024300" cy="2306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 txBox="1"/>
          <p:nvPr/>
        </p:nvSpPr>
        <p:spPr>
          <a:xfrm>
            <a:off x="329225" y="2711325"/>
            <a:ext cx="2039100" cy="4572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generateKeysHier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3228725" y="1606075"/>
            <a:ext cx="1090200" cy="7272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address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gen info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3053525" y="3486525"/>
            <a:ext cx="1440599" cy="7272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private key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gen info</a:t>
            </a:r>
          </a:p>
        </p:txBody>
      </p:sp>
      <p:cxnSp>
        <p:nvCxnSpPr>
          <p:cNvPr id="175" name="Shape 175"/>
          <p:cNvCxnSpPr/>
          <p:nvPr/>
        </p:nvCxnSpPr>
        <p:spPr>
          <a:xfrm flipH="1" rot="10800000">
            <a:off x="2368325" y="2333250"/>
            <a:ext cx="860399" cy="392999"/>
          </a:xfrm>
          <a:prstGeom prst="straightConnector1">
            <a:avLst/>
          </a:prstGeom>
          <a:noFill/>
          <a:ln cap="flat" cmpd="sng" w="38100">
            <a:solidFill>
              <a:srgbClr val="66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76" name="Shape 176"/>
          <p:cNvCxnSpPr/>
          <p:nvPr/>
        </p:nvCxnSpPr>
        <p:spPr>
          <a:xfrm>
            <a:off x="2368325" y="3168525"/>
            <a:ext cx="679800" cy="317999"/>
          </a:xfrm>
          <a:prstGeom prst="straightConnector1">
            <a:avLst/>
          </a:prstGeom>
          <a:noFill/>
          <a:ln cap="flat" cmpd="sng" w="38100">
            <a:solidFill>
              <a:srgbClr val="66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7" name="Shape 177"/>
          <p:cNvSpPr txBox="1"/>
          <p:nvPr/>
        </p:nvSpPr>
        <p:spPr>
          <a:xfrm>
            <a:off x="5069575" y="1755775"/>
            <a:ext cx="1196399" cy="4572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genAddr</a:t>
            </a:r>
          </a:p>
        </p:txBody>
      </p:sp>
      <p:cxnSp>
        <p:nvCxnSpPr>
          <p:cNvPr id="178" name="Shape 178"/>
          <p:cNvCxnSpPr>
            <a:stCxn id="173" idx="3"/>
            <a:endCxn id="177" idx="1"/>
          </p:cNvCxnSpPr>
          <p:nvPr/>
        </p:nvCxnSpPr>
        <p:spPr>
          <a:xfrm>
            <a:off x="4318925" y="1969675"/>
            <a:ext cx="750600" cy="14700"/>
          </a:xfrm>
          <a:prstGeom prst="straightConnector1">
            <a:avLst/>
          </a:prstGeom>
          <a:noFill/>
          <a:ln cap="flat" cmpd="sng" w="38100">
            <a:solidFill>
              <a:srgbClr val="66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9" name="Shape 179"/>
          <p:cNvSpPr txBox="1"/>
          <p:nvPr/>
        </p:nvSpPr>
        <p:spPr>
          <a:xfrm>
            <a:off x="5069575" y="3621525"/>
            <a:ext cx="1196399" cy="4572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genKey</a:t>
            </a:r>
          </a:p>
        </p:txBody>
      </p:sp>
      <p:cxnSp>
        <p:nvCxnSpPr>
          <p:cNvPr id="180" name="Shape 180"/>
          <p:cNvCxnSpPr/>
          <p:nvPr/>
        </p:nvCxnSpPr>
        <p:spPr>
          <a:xfrm flipH="1" rot="10800000">
            <a:off x="4494125" y="3831374"/>
            <a:ext cx="550500" cy="11400"/>
          </a:xfrm>
          <a:prstGeom prst="straightConnector1">
            <a:avLst/>
          </a:prstGeom>
          <a:noFill/>
          <a:ln cap="flat" cmpd="sng" w="38100">
            <a:solidFill>
              <a:srgbClr val="66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1" name="Shape 181"/>
          <p:cNvSpPr txBox="1"/>
          <p:nvPr/>
        </p:nvSpPr>
        <p:spPr>
          <a:xfrm>
            <a:off x="4860125" y="717725"/>
            <a:ext cx="484500" cy="392999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i</a:t>
            </a:r>
          </a:p>
        </p:txBody>
      </p:sp>
      <p:cxnSp>
        <p:nvCxnSpPr>
          <p:cNvPr id="182" name="Shape 182"/>
          <p:cNvCxnSpPr/>
          <p:nvPr/>
        </p:nvCxnSpPr>
        <p:spPr>
          <a:xfrm>
            <a:off x="5163125" y="1110725"/>
            <a:ext cx="136499" cy="618000"/>
          </a:xfrm>
          <a:prstGeom prst="straightConnector1">
            <a:avLst/>
          </a:prstGeom>
          <a:noFill/>
          <a:ln cap="flat" cmpd="sng" w="38100">
            <a:solidFill>
              <a:srgbClr val="66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3" name="Shape 183"/>
          <p:cNvSpPr txBox="1"/>
          <p:nvPr/>
        </p:nvSpPr>
        <p:spPr>
          <a:xfrm>
            <a:off x="7130050" y="1606075"/>
            <a:ext cx="1090200" cy="7272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i</a:t>
            </a:r>
            <a:r>
              <a:rPr baseline="30000" lang="en" sz="1800">
                <a:latin typeface="Trebuchet MS"/>
                <a:ea typeface="Trebuchet MS"/>
                <a:cs typeface="Trebuchet MS"/>
                <a:sym typeface="Trebuchet MS"/>
              </a:rPr>
              <a:t>th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address</a:t>
            </a:r>
          </a:p>
        </p:txBody>
      </p:sp>
      <p:cxnSp>
        <p:nvCxnSpPr>
          <p:cNvPr id="184" name="Shape 184"/>
          <p:cNvCxnSpPr>
            <a:endCxn id="183" idx="1"/>
          </p:cNvCxnSpPr>
          <p:nvPr/>
        </p:nvCxnSpPr>
        <p:spPr>
          <a:xfrm flipH="1" rot="10800000">
            <a:off x="6266050" y="1969675"/>
            <a:ext cx="864000" cy="7200"/>
          </a:xfrm>
          <a:prstGeom prst="straightConnector1">
            <a:avLst/>
          </a:prstGeom>
          <a:noFill/>
          <a:ln cap="flat" cmpd="sng" w="38100">
            <a:solidFill>
              <a:srgbClr val="66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5" name="Shape 185"/>
          <p:cNvSpPr txBox="1"/>
          <p:nvPr/>
        </p:nvSpPr>
        <p:spPr>
          <a:xfrm>
            <a:off x="7130050" y="3473475"/>
            <a:ext cx="1090200" cy="7272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i</a:t>
            </a:r>
            <a:r>
              <a:rPr baseline="30000" lang="en" sz="1800">
                <a:latin typeface="Trebuchet MS"/>
                <a:ea typeface="Trebuchet MS"/>
                <a:cs typeface="Trebuchet MS"/>
                <a:sym typeface="Trebuchet MS"/>
              </a:rPr>
              <a:t>th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key</a:t>
            </a:r>
          </a:p>
        </p:txBody>
      </p:sp>
      <p:cxnSp>
        <p:nvCxnSpPr>
          <p:cNvPr id="186" name="Shape 186"/>
          <p:cNvCxnSpPr/>
          <p:nvPr/>
        </p:nvCxnSpPr>
        <p:spPr>
          <a:xfrm flipH="1" rot="10800000">
            <a:off x="6266050" y="3846524"/>
            <a:ext cx="863999" cy="7200"/>
          </a:xfrm>
          <a:prstGeom prst="straightConnector1">
            <a:avLst/>
          </a:prstGeom>
          <a:noFill/>
          <a:ln cap="flat" cmpd="sng" w="38100">
            <a:solidFill>
              <a:srgbClr val="66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7" name="Shape 187"/>
          <p:cNvSpPr txBox="1"/>
          <p:nvPr/>
        </p:nvSpPr>
        <p:spPr>
          <a:xfrm>
            <a:off x="4860125" y="4629675"/>
            <a:ext cx="484500" cy="392999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i</a:t>
            </a:r>
          </a:p>
        </p:txBody>
      </p:sp>
      <p:cxnSp>
        <p:nvCxnSpPr>
          <p:cNvPr id="188" name="Shape 188"/>
          <p:cNvCxnSpPr/>
          <p:nvPr/>
        </p:nvCxnSpPr>
        <p:spPr>
          <a:xfrm flipH="1" rot="10800000">
            <a:off x="5331350" y="4086399"/>
            <a:ext cx="116699" cy="531000"/>
          </a:xfrm>
          <a:prstGeom prst="straightConnector1">
            <a:avLst/>
          </a:prstGeom>
          <a:noFill/>
          <a:ln cap="flat" cmpd="sng" w="38100">
            <a:solidFill>
              <a:srgbClr val="66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9" name="Shape 189"/>
          <p:cNvSpPr/>
          <p:nvPr/>
        </p:nvSpPr>
        <p:spPr>
          <a:xfrm>
            <a:off x="-14975" y="1759950"/>
            <a:ext cx="9039250" cy="1092500"/>
          </a:xfrm>
          <a:custGeom>
            <a:pathLst>
              <a:path extrusionOk="0" h="43700" w="361570">
                <a:moveTo>
                  <a:pt x="361570" y="43101"/>
                </a:moveTo>
                <a:lnTo>
                  <a:pt x="134092" y="43700"/>
                </a:lnTo>
                <a:lnTo>
                  <a:pt x="0" y="0"/>
                </a:ln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90" name="Shape 190"/>
          <p:cNvSpPr txBox="1"/>
          <p:nvPr/>
        </p:nvSpPr>
        <p:spPr>
          <a:xfrm>
            <a:off x="191600" y="202600"/>
            <a:ext cx="12929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" sz="2400" u="sng">
                <a:latin typeface="Trebuchet MS"/>
                <a:ea typeface="Trebuchet MS"/>
                <a:cs typeface="Trebuchet MS"/>
                <a:sym typeface="Trebuchet MS"/>
              </a:rPr>
              <a:t>hot side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191600" y="4565475"/>
            <a:ext cx="151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2400" u="sng">
                <a:latin typeface="Trebuchet MS"/>
                <a:ea typeface="Trebuchet MS"/>
                <a:cs typeface="Trebuchet MS"/>
                <a:sym typeface="Trebuchet MS"/>
              </a:rPr>
              <a:t>cold side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 to store cold info</a:t>
            </a:r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(1) Info stored in device, device locked in a safe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(2) “Brain wallet”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   encrypt info under passphrase that user remembers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/>
              <a:t>(3) Paper wallet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/>
              <a:t>	    print info on paper,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/>
              <a:t>         lock up the paper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/>
              <a:t>(4) In “tamperproof” device</a:t>
            </a:r>
          </a:p>
          <a:p>
            <a:pPr indent="387350"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/>
              <a:t>device will sign things for you, but won’t divulge keys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idx="1" type="subTitle"/>
          </p:nvPr>
        </p:nvSpPr>
        <p:spPr>
          <a:xfrm>
            <a:off x="685800" y="1690478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Lecture 4.3: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Splitting and Sharing Keys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Secret sharing</a:t>
            </a:r>
          </a:p>
        </p:txBody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Idea: split secret into N pieces, such that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2400"/>
              <a:t>given any K pieces, can reconstruct the secret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2400"/>
              <a:t>given fewer than K pieces, don’t learn anything 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Example: N=2, K=2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	P = a large prime</a:t>
            </a:r>
          </a:p>
          <a:p>
            <a:pPr indent="457200" lvl="0" marL="0" rtl="0">
              <a:spcBef>
                <a:spcPts val="0"/>
              </a:spcBef>
              <a:buNone/>
            </a:pPr>
            <a:r>
              <a:rPr lang="en" sz="2400"/>
              <a:t>S = secret in [0, P)</a:t>
            </a:r>
          </a:p>
          <a:p>
            <a:pPr indent="457200" lvl="0" marL="0" rtl="0">
              <a:spcBef>
                <a:spcPts val="0"/>
              </a:spcBef>
              <a:buNone/>
            </a:pPr>
            <a:r>
              <a:rPr lang="en" sz="2400"/>
              <a:t>R = random in [0, P)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	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209" name="Shape 209"/>
          <p:cNvSpPr txBox="1"/>
          <p:nvPr/>
        </p:nvSpPr>
        <p:spPr>
          <a:xfrm>
            <a:off x="4075850" y="3004600"/>
            <a:ext cx="4694700" cy="746999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split: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      X</a:t>
            </a:r>
            <a:r>
              <a:rPr baseline="-25000" lang="en" sz="1800"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 = (S+R) mod P        X</a:t>
            </a:r>
            <a:r>
              <a:rPr baseline="-25000" lang="en" sz="1800"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 = (S+2R) mod P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4185575" y="3999925"/>
            <a:ext cx="3657600" cy="746999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reconstruct: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	(2X</a:t>
            </a:r>
            <a:r>
              <a:rPr baseline="-25000" lang="en" sz="1800"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-X</a:t>
            </a:r>
            <a:r>
              <a:rPr baseline="-25000" lang="en" sz="1800"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) mod P = 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idx="1" type="subTitle"/>
          </p:nvPr>
        </p:nvSpPr>
        <p:spPr>
          <a:xfrm>
            <a:off x="685800" y="1690478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Lecture 4.1: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Simple Local Storage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" name="Shape 215"/>
          <p:cNvCxnSpPr/>
          <p:nvPr/>
        </p:nvCxnSpPr>
        <p:spPr>
          <a:xfrm flipH="1" rot="10800000">
            <a:off x="1291050" y="1094624"/>
            <a:ext cx="3979799" cy="200130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16" name="Shape 216"/>
          <p:cNvCxnSpPr/>
          <p:nvPr/>
        </p:nvCxnSpPr>
        <p:spPr>
          <a:xfrm>
            <a:off x="1291050" y="4028900"/>
            <a:ext cx="5953799" cy="107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17" name="Shape 217"/>
          <p:cNvCxnSpPr/>
          <p:nvPr/>
        </p:nvCxnSpPr>
        <p:spPr>
          <a:xfrm rot="10800000">
            <a:off x="1259124" y="539775"/>
            <a:ext cx="42600" cy="34997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18" name="Shape 218"/>
          <p:cNvSpPr txBox="1"/>
          <p:nvPr/>
        </p:nvSpPr>
        <p:spPr>
          <a:xfrm>
            <a:off x="6956850" y="3963500"/>
            <a:ext cx="288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x</a:t>
            </a:r>
          </a:p>
        </p:txBody>
      </p:sp>
      <p:sp>
        <p:nvSpPr>
          <p:cNvPr id="219" name="Shape 219"/>
          <p:cNvSpPr txBox="1"/>
          <p:nvPr/>
        </p:nvSpPr>
        <p:spPr>
          <a:xfrm>
            <a:off x="971125" y="539775"/>
            <a:ext cx="288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y</a:t>
            </a:r>
          </a:p>
        </p:txBody>
      </p:sp>
      <p:sp>
        <p:nvSpPr>
          <p:cNvPr id="220" name="Shape 220"/>
          <p:cNvSpPr/>
          <p:nvPr/>
        </p:nvSpPr>
        <p:spPr>
          <a:xfrm>
            <a:off x="1221775" y="3015275"/>
            <a:ext cx="165300" cy="181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1" name="Shape 221"/>
          <p:cNvSpPr txBox="1"/>
          <p:nvPr/>
        </p:nvSpPr>
        <p:spPr>
          <a:xfrm>
            <a:off x="576175" y="2812550"/>
            <a:ext cx="810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(0, S)</a:t>
            </a:r>
          </a:p>
        </p:txBody>
      </p:sp>
      <p:sp>
        <p:nvSpPr>
          <p:cNvPr id="222" name="Shape 222"/>
          <p:cNvSpPr txBox="1"/>
          <p:nvPr/>
        </p:nvSpPr>
        <p:spPr>
          <a:xfrm>
            <a:off x="5081825" y="722775"/>
            <a:ext cx="1928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random slope R</a:t>
            </a:r>
          </a:p>
        </p:txBody>
      </p:sp>
      <p:sp>
        <p:nvSpPr>
          <p:cNvPr id="223" name="Shape 223"/>
          <p:cNvSpPr/>
          <p:nvPr/>
        </p:nvSpPr>
        <p:spPr>
          <a:xfrm>
            <a:off x="1907675" y="2684325"/>
            <a:ext cx="165300" cy="181200"/>
          </a:xfrm>
          <a:prstGeom prst="ellipse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2572225" y="2335250"/>
            <a:ext cx="165300" cy="181200"/>
          </a:xfrm>
          <a:prstGeom prst="ellipse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5" name="Shape 225"/>
          <p:cNvSpPr/>
          <p:nvPr/>
        </p:nvSpPr>
        <p:spPr>
          <a:xfrm>
            <a:off x="3198300" y="2004675"/>
            <a:ext cx="165300" cy="181200"/>
          </a:xfrm>
          <a:prstGeom prst="ellipse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6" name="Shape 226"/>
          <p:cNvSpPr/>
          <p:nvPr/>
        </p:nvSpPr>
        <p:spPr>
          <a:xfrm>
            <a:off x="3937525" y="1644925"/>
            <a:ext cx="165300" cy="181200"/>
          </a:xfrm>
          <a:prstGeom prst="ellipse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7" name="Shape 227"/>
          <p:cNvSpPr txBox="1"/>
          <p:nvPr/>
        </p:nvSpPr>
        <p:spPr>
          <a:xfrm>
            <a:off x="1720100" y="2736337"/>
            <a:ext cx="103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(1, S+R)</a:t>
            </a:r>
          </a:p>
        </p:txBody>
      </p:sp>
      <p:sp>
        <p:nvSpPr>
          <p:cNvPr id="228" name="Shape 228"/>
          <p:cNvSpPr txBox="1"/>
          <p:nvPr/>
        </p:nvSpPr>
        <p:spPr>
          <a:xfrm>
            <a:off x="1720087" y="1928475"/>
            <a:ext cx="1197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(2, S+2R)</a:t>
            </a:r>
          </a:p>
        </p:txBody>
      </p:sp>
      <p:sp>
        <p:nvSpPr>
          <p:cNvPr id="229" name="Shape 229"/>
          <p:cNvSpPr txBox="1"/>
          <p:nvPr/>
        </p:nvSpPr>
        <p:spPr>
          <a:xfrm>
            <a:off x="2993600" y="2121050"/>
            <a:ext cx="1197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(3, S+3R)</a:t>
            </a:r>
          </a:p>
        </p:txBody>
      </p:sp>
      <p:sp>
        <p:nvSpPr>
          <p:cNvPr id="230" name="Shape 230"/>
          <p:cNvSpPr txBox="1"/>
          <p:nvPr/>
        </p:nvSpPr>
        <p:spPr>
          <a:xfrm>
            <a:off x="2993600" y="1265325"/>
            <a:ext cx="1197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(4, S+4R)</a:t>
            </a:r>
          </a:p>
        </p:txBody>
      </p:sp>
      <p:sp>
        <p:nvSpPr>
          <p:cNvPr id="231" name="Shape 231"/>
          <p:cNvSpPr txBox="1"/>
          <p:nvPr/>
        </p:nvSpPr>
        <p:spPr>
          <a:xfrm>
            <a:off x="4444100" y="3301112"/>
            <a:ext cx="4166400" cy="4572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(do arithmetic modulo large prime P)</a:t>
            </a:r>
          </a:p>
        </p:txBody>
      </p:sp>
      <p:sp>
        <p:nvSpPr>
          <p:cNvPr id="232" name="Shape 232"/>
          <p:cNvSpPr txBox="1"/>
          <p:nvPr/>
        </p:nvSpPr>
        <p:spPr>
          <a:xfrm>
            <a:off x="4752100" y="2167175"/>
            <a:ext cx="3809100" cy="874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given any two points,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can interpolate and find 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Secret sharing</a:t>
            </a:r>
          </a:p>
        </p:txBody>
      </p:sp>
      <p:graphicFrame>
        <p:nvGraphicFramePr>
          <p:cNvPr id="238" name="Shape 238"/>
          <p:cNvGraphicFramePr/>
          <p:nvPr/>
        </p:nvGraphicFramePr>
        <p:xfrm>
          <a:off x="264312" y="1395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{3D79ACB6-3EBC-4796-A456-EC650CBBEB27}</a:tableStyleId>
              </a:tblPr>
              <a:tblGrid>
                <a:gridCol w="3139775"/>
                <a:gridCol w="2343975"/>
                <a:gridCol w="31316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Equation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Random parameters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Points needed to recover S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(S + RX) mod P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(S + R</a:t>
                      </a:r>
                      <a:r>
                        <a:rPr baseline="-25000"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X + R</a:t>
                      </a:r>
                      <a:r>
                        <a:rPr baseline="-25000"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</a:t>
                      </a: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X</a:t>
                      </a:r>
                      <a:r>
                        <a:rPr baseline="30000"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</a:t>
                      </a: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) mod P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</a:t>
                      </a:r>
                      <a:r>
                        <a:rPr baseline="-25000"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, R</a:t>
                      </a:r>
                      <a:r>
                        <a:rPr baseline="-25000"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(S + R</a:t>
                      </a:r>
                      <a:r>
                        <a:rPr baseline="-25000"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X + R</a:t>
                      </a:r>
                      <a:r>
                        <a:rPr baseline="-25000"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</a:t>
                      </a: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X</a:t>
                      </a:r>
                      <a:r>
                        <a:rPr baseline="30000"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</a:t>
                      </a: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+ R</a:t>
                      </a:r>
                      <a:r>
                        <a:rPr baseline="-25000"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</a:t>
                      </a: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X</a:t>
                      </a:r>
                      <a:r>
                        <a:rPr baseline="30000"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</a:t>
                      </a: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) mod P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</a:t>
                      </a:r>
                      <a:r>
                        <a:rPr baseline="-25000"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, R</a:t>
                      </a:r>
                      <a:r>
                        <a:rPr baseline="-25000"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</a:t>
                      </a: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, R</a:t>
                      </a:r>
                      <a:r>
                        <a:rPr baseline="-25000"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39" name="Shape 239"/>
          <p:cNvSpPr txBox="1"/>
          <p:nvPr/>
        </p:nvSpPr>
        <p:spPr>
          <a:xfrm>
            <a:off x="1771200" y="3346025"/>
            <a:ext cx="7469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etc.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3158250" y="3749350"/>
            <a:ext cx="4548300" cy="874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support K-out-of-N splitting, for any K, N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Secret sharing</a:t>
            </a:r>
          </a:p>
        </p:txBody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Good: Store shares separately, adversary must 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en" sz="2400"/>
              <a:t>compromise several shares to get the key.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Bad: To sign, need to bring shares together, 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en" sz="2400"/>
              <a:t>reconstruct the key.     ⇐ vulnerable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Multi-sig</a:t>
            </a:r>
          </a:p>
        </p:txBody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Recall multi-sig from Lecture 3.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Lets you keep shares apart, approve transaction without reconstructing key at any point.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Example</a:t>
            </a:r>
          </a:p>
        </p:txBody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Andrew, Arvind, Ed, and Joseph are co-workers.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Their company has lots of Bitcoins.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Each of the four generates a key-pair, 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en" sz="2400"/>
              <a:t>puts secret key in a safe, private, offline place.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The company’s cold-stored coins use multi-sig, so that three of the four keys must sign to release a coin.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idx="1" type="subTitle"/>
          </p:nvPr>
        </p:nvSpPr>
        <p:spPr>
          <a:xfrm>
            <a:off x="685800" y="1690478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Lecture 4.4: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Online Wallets and Exchanges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Online wallet</a:t>
            </a:r>
          </a:p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like a local wallet 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2400"/>
              <a:t>but “in the cloud”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runs in your browser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	site sends code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	site stores keys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	you log in to access wallet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2125" y="1200150"/>
            <a:ext cx="5006650" cy="2391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Online wallet tradeoffs</a:t>
            </a:r>
          </a:p>
        </p:txBody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convenient: nothing to install, works on multiple devices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but security worries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	vulnerable if site is malicious or compromised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ideally, site is run by security professionals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Bank-like services</a:t>
            </a:r>
          </a:p>
        </p:txBody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you give the bank money (a “deposit”)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bank promises to pay you back later, on demand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bank doesn’t actually keep your money in the back room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	</a:t>
            </a:r>
            <a:r>
              <a:rPr lang="en" sz="1800"/>
              <a:t>typically, bank invests the money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	keeps some around to meet withdrawals (“fractional reserve”)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Bitcoin Exchanges</a:t>
            </a:r>
          </a:p>
        </p:txBody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553225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accept deposits of Bitcoins and fiat currency ($, </a:t>
            </a:r>
            <a:r>
              <a:rPr lang="en" sz="2400">
                <a:solidFill>
                  <a:srgbClr val="000000"/>
                </a:solidFill>
                <a:highlight>
                  <a:srgbClr val="FFFFFF"/>
                </a:highlight>
              </a:rPr>
              <a:t>€, …)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promise to pay back on demand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highlight>
                  <a:srgbClr val="FFFFFF"/>
                </a:highlight>
              </a:rPr>
              <a:t>lets customers: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highlight>
                  <a:srgbClr val="FFFFFF"/>
                </a:highlight>
              </a:rPr>
              <a:t>	make and receive Bitcoin payments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highlight>
                  <a:srgbClr val="FFFFFF"/>
                </a:highlight>
              </a:rPr>
              <a:t>	buy/sell Bitcoins for fiat currency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highlight>
                  <a:srgbClr val="FFFFFF"/>
                </a:highlight>
              </a:rPr>
              <a:t>		typically, match up BTC buyer with BTC seller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idx="1" type="body"/>
          </p:nvPr>
        </p:nvSpPr>
        <p:spPr>
          <a:xfrm>
            <a:off x="457200" y="901225"/>
            <a:ext cx="8229600" cy="4024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To spend a Bitcoin, you need to know: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* some info from the public blockchain, and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* the owner’s secret signing key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 u="sng"/>
              <a:t>So it’s all about key management.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happens when you buy BTC</a:t>
            </a:r>
          </a:p>
        </p:txBody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553225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suppose my account at Exchange holds $5000 + 3 BTC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I use Exchange to buy 2 BTC for $580 each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result: my account holds $3840 + 5 BTC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highlight>
                  <a:srgbClr val="FFFFFF"/>
                </a:highlight>
              </a:rPr>
              <a:t>note: no BTC transaction appears on the blockchain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highlight>
                  <a:srgbClr val="FFFFFF"/>
                </a:highlight>
              </a:rPr>
              <a:t>only effect: Exchange is making a different promise now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Exchanges: Pros and Cons</a:t>
            </a:r>
          </a:p>
        </p:txBody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553225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pro:  connects BTC economy to fiat currency economy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easy to transfer value back and forth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con: risk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same kinds of risks as banks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Shape 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000" y="329412"/>
            <a:ext cx="6920800" cy="448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3332225" y="4338325"/>
            <a:ext cx="162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Charles Ponzi</a:t>
            </a:r>
          </a:p>
        </p:txBody>
      </p:sp>
      <p:pic>
        <p:nvPicPr>
          <p:cNvPr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200" y="433125"/>
            <a:ext cx="2909849" cy="39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Shape 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2025" y="328000"/>
            <a:ext cx="5322975" cy="458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4-07-29 at 10.12.11 AM.png"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023" y="0"/>
            <a:ext cx="833995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Shape 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693101" cy="645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Bank Regulation</a:t>
            </a:r>
          </a:p>
        </p:txBody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553225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for traditional banks, government typically: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imposes minimum reserve requirements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	</a:t>
            </a:r>
            <a:r>
              <a:rPr lang="en" sz="1800"/>
              <a:t>must hold some fraction of deposits in reserve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regulates behavior, investments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2400"/>
              <a:t>insures depositors against losses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acts as lender of last resort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Proof of Reserve</a:t>
            </a:r>
          </a:p>
        </p:txBody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553225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Bitcoin exchange can prove it has fractional reserve.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fraction can be 100%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Prove how much reserve you’re holding: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publish valid payment-to-self of that amount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sign a challenge string with the same private key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Prove how many demand deposits you hold: ...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idx="1" type="body"/>
          </p:nvPr>
        </p:nvSpPr>
        <p:spPr>
          <a:xfrm>
            <a:off x="457200" y="128900"/>
            <a:ext cx="8229600" cy="688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Merkle tree with subtree totals</a:t>
            </a:r>
          </a:p>
        </p:txBody>
      </p:sp>
      <p:sp>
        <p:nvSpPr>
          <p:cNvPr id="344" name="Shape 344"/>
          <p:cNvSpPr txBox="1"/>
          <p:nvPr/>
        </p:nvSpPr>
        <p:spPr>
          <a:xfrm>
            <a:off x="3533175" y="1406575"/>
            <a:ext cx="1344300" cy="4572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H(  )   H(  )</a:t>
            </a:r>
          </a:p>
        </p:txBody>
      </p:sp>
      <p:sp>
        <p:nvSpPr>
          <p:cNvPr id="345" name="Shape 345"/>
          <p:cNvSpPr txBox="1"/>
          <p:nvPr/>
        </p:nvSpPr>
        <p:spPr>
          <a:xfrm>
            <a:off x="1730100" y="2292275"/>
            <a:ext cx="1344300" cy="4572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H(  )   H(  )</a:t>
            </a:r>
          </a:p>
        </p:txBody>
      </p:sp>
      <p:sp>
        <p:nvSpPr>
          <p:cNvPr id="346" name="Shape 346"/>
          <p:cNvSpPr txBox="1"/>
          <p:nvPr/>
        </p:nvSpPr>
        <p:spPr>
          <a:xfrm>
            <a:off x="5641025" y="2292275"/>
            <a:ext cx="1344300" cy="4572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H(  )   H(  )</a:t>
            </a:r>
          </a:p>
        </p:txBody>
      </p:sp>
      <p:sp>
        <p:nvSpPr>
          <p:cNvPr id="347" name="Shape 347"/>
          <p:cNvSpPr/>
          <p:nvPr/>
        </p:nvSpPr>
        <p:spPr>
          <a:xfrm>
            <a:off x="2388775" y="1673250"/>
            <a:ext cx="1555475" cy="622200"/>
          </a:xfrm>
          <a:custGeom>
            <a:pathLst>
              <a:path extrusionOk="0" h="24888" w="62219">
                <a:moveTo>
                  <a:pt x="62219" y="0"/>
                </a:moveTo>
                <a:lnTo>
                  <a:pt x="62219" y="17333"/>
                </a:lnTo>
                <a:lnTo>
                  <a:pt x="0" y="17333"/>
                </a:lnTo>
                <a:lnTo>
                  <a:pt x="0" y="24888"/>
                </a:lnTo>
              </a:path>
            </a:pathLst>
          </a:custGeom>
          <a:noFill/>
          <a:ln cap="flat" cmpd="sng" w="19050">
            <a:solidFill>
              <a:srgbClr val="990000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348" name="Shape 348"/>
          <p:cNvSpPr/>
          <p:nvPr/>
        </p:nvSpPr>
        <p:spPr>
          <a:xfrm flipH="1">
            <a:off x="4588615" y="1673250"/>
            <a:ext cx="1677735" cy="622200"/>
          </a:xfrm>
          <a:custGeom>
            <a:pathLst>
              <a:path extrusionOk="0" h="24888" w="62219">
                <a:moveTo>
                  <a:pt x="62219" y="0"/>
                </a:moveTo>
                <a:lnTo>
                  <a:pt x="62219" y="17333"/>
                </a:lnTo>
                <a:lnTo>
                  <a:pt x="0" y="17333"/>
                </a:lnTo>
                <a:lnTo>
                  <a:pt x="0" y="24888"/>
                </a:lnTo>
              </a:path>
            </a:pathLst>
          </a:custGeom>
          <a:noFill/>
          <a:ln cap="flat" cmpd="sng" w="19050">
            <a:solidFill>
              <a:srgbClr val="990000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349" name="Shape 349"/>
          <p:cNvSpPr txBox="1"/>
          <p:nvPr/>
        </p:nvSpPr>
        <p:spPr>
          <a:xfrm>
            <a:off x="682550" y="3222400"/>
            <a:ext cx="1344300" cy="4572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H(  )   H(  )</a:t>
            </a:r>
          </a:p>
        </p:txBody>
      </p:sp>
      <p:sp>
        <p:nvSpPr>
          <p:cNvPr id="350" name="Shape 350"/>
          <p:cNvSpPr txBox="1"/>
          <p:nvPr/>
        </p:nvSpPr>
        <p:spPr>
          <a:xfrm>
            <a:off x="2834850" y="3222400"/>
            <a:ext cx="1344300" cy="4572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H(  )   H(  )</a:t>
            </a:r>
          </a:p>
        </p:txBody>
      </p:sp>
      <p:sp>
        <p:nvSpPr>
          <p:cNvPr id="351" name="Shape 351"/>
          <p:cNvSpPr txBox="1"/>
          <p:nvPr/>
        </p:nvSpPr>
        <p:spPr>
          <a:xfrm>
            <a:off x="4687175" y="3222400"/>
            <a:ext cx="1344300" cy="4572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H(  )   H(  )</a:t>
            </a:r>
          </a:p>
        </p:txBody>
      </p:sp>
      <p:sp>
        <p:nvSpPr>
          <p:cNvPr id="352" name="Shape 352"/>
          <p:cNvSpPr txBox="1"/>
          <p:nvPr/>
        </p:nvSpPr>
        <p:spPr>
          <a:xfrm>
            <a:off x="6772800" y="3222400"/>
            <a:ext cx="1344300" cy="4572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H(  )   H(  )</a:t>
            </a:r>
          </a:p>
        </p:txBody>
      </p:sp>
      <p:sp>
        <p:nvSpPr>
          <p:cNvPr id="353" name="Shape 353"/>
          <p:cNvSpPr/>
          <p:nvPr/>
        </p:nvSpPr>
        <p:spPr>
          <a:xfrm>
            <a:off x="1366600" y="2547850"/>
            <a:ext cx="765915" cy="688775"/>
          </a:xfrm>
          <a:custGeom>
            <a:pathLst>
              <a:path extrusionOk="0" h="24888" w="62219">
                <a:moveTo>
                  <a:pt x="62219" y="0"/>
                </a:moveTo>
                <a:lnTo>
                  <a:pt x="62219" y="17333"/>
                </a:lnTo>
                <a:lnTo>
                  <a:pt x="0" y="17333"/>
                </a:lnTo>
                <a:lnTo>
                  <a:pt x="0" y="24888"/>
                </a:lnTo>
              </a:path>
            </a:pathLst>
          </a:custGeom>
          <a:noFill/>
          <a:ln cap="flat" cmpd="sng" w="19050">
            <a:solidFill>
              <a:srgbClr val="990000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354" name="Shape 354"/>
          <p:cNvSpPr/>
          <p:nvPr/>
        </p:nvSpPr>
        <p:spPr>
          <a:xfrm flipH="1">
            <a:off x="2785153" y="2535175"/>
            <a:ext cx="748027" cy="688775"/>
          </a:xfrm>
          <a:custGeom>
            <a:pathLst>
              <a:path extrusionOk="0" h="24888" w="62219">
                <a:moveTo>
                  <a:pt x="62219" y="0"/>
                </a:moveTo>
                <a:lnTo>
                  <a:pt x="62219" y="17333"/>
                </a:lnTo>
                <a:lnTo>
                  <a:pt x="0" y="17333"/>
                </a:lnTo>
                <a:lnTo>
                  <a:pt x="0" y="24888"/>
                </a:lnTo>
              </a:path>
            </a:pathLst>
          </a:custGeom>
          <a:noFill/>
          <a:ln cap="flat" cmpd="sng" w="19050">
            <a:solidFill>
              <a:srgbClr val="990000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355" name="Shape 355"/>
          <p:cNvSpPr/>
          <p:nvPr/>
        </p:nvSpPr>
        <p:spPr>
          <a:xfrm>
            <a:off x="5265550" y="2547850"/>
            <a:ext cx="765915" cy="688775"/>
          </a:xfrm>
          <a:custGeom>
            <a:pathLst>
              <a:path extrusionOk="0" h="24888" w="62219">
                <a:moveTo>
                  <a:pt x="62219" y="0"/>
                </a:moveTo>
                <a:lnTo>
                  <a:pt x="62219" y="17333"/>
                </a:lnTo>
                <a:lnTo>
                  <a:pt x="0" y="17333"/>
                </a:lnTo>
                <a:lnTo>
                  <a:pt x="0" y="24888"/>
                </a:lnTo>
              </a:path>
            </a:pathLst>
          </a:custGeom>
          <a:noFill/>
          <a:ln cap="flat" cmpd="sng" w="19050">
            <a:solidFill>
              <a:srgbClr val="990000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356" name="Shape 356"/>
          <p:cNvSpPr/>
          <p:nvPr/>
        </p:nvSpPr>
        <p:spPr>
          <a:xfrm flipH="1">
            <a:off x="6704053" y="2547850"/>
            <a:ext cx="748027" cy="688775"/>
          </a:xfrm>
          <a:custGeom>
            <a:pathLst>
              <a:path extrusionOk="0" h="24888" w="62219">
                <a:moveTo>
                  <a:pt x="62219" y="0"/>
                </a:moveTo>
                <a:lnTo>
                  <a:pt x="62219" y="17333"/>
                </a:lnTo>
                <a:lnTo>
                  <a:pt x="0" y="17333"/>
                </a:lnTo>
                <a:lnTo>
                  <a:pt x="0" y="24888"/>
                </a:lnTo>
              </a:path>
            </a:pathLst>
          </a:custGeom>
          <a:noFill/>
          <a:ln cap="flat" cmpd="sng" w="19050">
            <a:solidFill>
              <a:srgbClr val="990000"/>
            </a:solidFill>
            <a:prstDash val="solid"/>
            <a:round/>
            <a:headEnd len="lg" w="lg" type="none"/>
            <a:tailEnd len="lg" w="lg" type="stealth"/>
          </a:ln>
        </p:spPr>
      </p:sp>
      <p:grpSp>
        <p:nvGrpSpPr>
          <p:cNvPr id="357" name="Shape 357"/>
          <p:cNvGrpSpPr/>
          <p:nvPr/>
        </p:nvGrpSpPr>
        <p:grpSpPr>
          <a:xfrm>
            <a:off x="579400" y="3484275"/>
            <a:ext cx="1600400" cy="1479150"/>
            <a:chOff x="579400" y="3484275"/>
            <a:chExt cx="1600400" cy="1479150"/>
          </a:xfrm>
        </p:grpSpPr>
        <p:sp>
          <p:nvSpPr>
            <p:cNvPr id="358" name="Shape 358"/>
            <p:cNvSpPr/>
            <p:nvPr/>
          </p:nvSpPr>
          <p:spPr>
            <a:xfrm>
              <a:off x="579400" y="4152525"/>
              <a:ext cx="604800" cy="810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user1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acct</a:t>
              </a:r>
            </a:p>
          </p:txBody>
        </p:sp>
        <p:cxnSp>
          <p:nvCxnSpPr>
            <p:cNvPr id="359" name="Shape 359"/>
            <p:cNvCxnSpPr/>
            <p:nvPr/>
          </p:nvCxnSpPr>
          <p:spPr>
            <a:xfrm flipH="1">
              <a:off x="921899" y="3484275"/>
              <a:ext cx="177900" cy="688799"/>
            </a:xfrm>
            <a:prstGeom prst="straightConnector1">
              <a:avLst/>
            </a:prstGeom>
            <a:noFill/>
            <a:ln cap="flat" cmpd="sng" w="19050">
              <a:solidFill>
                <a:srgbClr val="990000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360" name="Shape 360"/>
            <p:cNvSpPr/>
            <p:nvPr/>
          </p:nvSpPr>
          <p:spPr>
            <a:xfrm>
              <a:off x="1575000" y="4152525"/>
              <a:ext cx="604800" cy="810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user2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acct</a:t>
              </a:r>
            </a:p>
          </p:txBody>
        </p:sp>
        <p:cxnSp>
          <p:nvCxnSpPr>
            <p:cNvPr id="361" name="Shape 361"/>
            <p:cNvCxnSpPr/>
            <p:nvPr/>
          </p:nvCxnSpPr>
          <p:spPr>
            <a:xfrm>
              <a:off x="1722150" y="3517650"/>
              <a:ext cx="177900" cy="622199"/>
            </a:xfrm>
            <a:prstGeom prst="straightConnector1">
              <a:avLst/>
            </a:prstGeom>
            <a:noFill/>
            <a:ln cap="flat" cmpd="sng" w="19050">
              <a:solidFill>
                <a:srgbClr val="990000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  <p:grpSp>
        <p:nvGrpSpPr>
          <p:cNvPr id="362" name="Shape 362"/>
          <p:cNvGrpSpPr/>
          <p:nvPr/>
        </p:nvGrpSpPr>
        <p:grpSpPr>
          <a:xfrm>
            <a:off x="2706800" y="3484275"/>
            <a:ext cx="1600400" cy="1479150"/>
            <a:chOff x="579400" y="3484275"/>
            <a:chExt cx="1600400" cy="1479150"/>
          </a:xfrm>
        </p:grpSpPr>
        <p:sp>
          <p:nvSpPr>
            <p:cNvPr id="363" name="Shape 363"/>
            <p:cNvSpPr/>
            <p:nvPr/>
          </p:nvSpPr>
          <p:spPr>
            <a:xfrm>
              <a:off x="579400" y="4152525"/>
              <a:ext cx="604800" cy="810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user3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acct</a:t>
              </a:r>
            </a:p>
          </p:txBody>
        </p:sp>
        <p:cxnSp>
          <p:nvCxnSpPr>
            <p:cNvPr id="364" name="Shape 364"/>
            <p:cNvCxnSpPr/>
            <p:nvPr/>
          </p:nvCxnSpPr>
          <p:spPr>
            <a:xfrm flipH="1">
              <a:off x="921899" y="3484275"/>
              <a:ext cx="177900" cy="688799"/>
            </a:xfrm>
            <a:prstGeom prst="straightConnector1">
              <a:avLst/>
            </a:prstGeom>
            <a:noFill/>
            <a:ln cap="flat" cmpd="sng" w="19050">
              <a:solidFill>
                <a:srgbClr val="990000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365" name="Shape 365"/>
            <p:cNvSpPr/>
            <p:nvPr/>
          </p:nvSpPr>
          <p:spPr>
            <a:xfrm>
              <a:off x="1575000" y="4152525"/>
              <a:ext cx="604800" cy="810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user4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acct</a:t>
              </a:r>
            </a:p>
          </p:txBody>
        </p:sp>
        <p:cxnSp>
          <p:nvCxnSpPr>
            <p:cNvPr id="366" name="Shape 366"/>
            <p:cNvCxnSpPr/>
            <p:nvPr/>
          </p:nvCxnSpPr>
          <p:spPr>
            <a:xfrm>
              <a:off x="1722150" y="3517650"/>
              <a:ext cx="177900" cy="622199"/>
            </a:xfrm>
            <a:prstGeom prst="straightConnector1">
              <a:avLst/>
            </a:prstGeom>
            <a:noFill/>
            <a:ln cap="flat" cmpd="sng" w="19050">
              <a:solidFill>
                <a:srgbClr val="990000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  <p:grpSp>
        <p:nvGrpSpPr>
          <p:cNvPr id="367" name="Shape 367"/>
          <p:cNvGrpSpPr/>
          <p:nvPr/>
        </p:nvGrpSpPr>
        <p:grpSpPr>
          <a:xfrm>
            <a:off x="4559125" y="3457350"/>
            <a:ext cx="1600400" cy="1479150"/>
            <a:chOff x="579400" y="3484275"/>
            <a:chExt cx="1600400" cy="1479150"/>
          </a:xfrm>
        </p:grpSpPr>
        <p:sp>
          <p:nvSpPr>
            <p:cNvPr id="368" name="Shape 368"/>
            <p:cNvSpPr/>
            <p:nvPr/>
          </p:nvSpPr>
          <p:spPr>
            <a:xfrm>
              <a:off x="579400" y="4152525"/>
              <a:ext cx="604800" cy="810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user5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acct</a:t>
              </a:r>
            </a:p>
          </p:txBody>
        </p:sp>
        <p:cxnSp>
          <p:nvCxnSpPr>
            <p:cNvPr id="369" name="Shape 369"/>
            <p:cNvCxnSpPr/>
            <p:nvPr/>
          </p:nvCxnSpPr>
          <p:spPr>
            <a:xfrm flipH="1">
              <a:off x="921899" y="3484275"/>
              <a:ext cx="177900" cy="688799"/>
            </a:xfrm>
            <a:prstGeom prst="straightConnector1">
              <a:avLst/>
            </a:prstGeom>
            <a:noFill/>
            <a:ln cap="flat" cmpd="sng" w="19050">
              <a:solidFill>
                <a:srgbClr val="990000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370" name="Shape 370"/>
            <p:cNvSpPr/>
            <p:nvPr/>
          </p:nvSpPr>
          <p:spPr>
            <a:xfrm>
              <a:off x="1575000" y="4152525"/>
              <a:ext cx="604800" cy="810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user6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acct</a:t>
              </a:r>
            </a:p>
          </p:txBody>
        </p:sp>
        <p:cxnSp>
          <p:nvCxnSpPr>
            <p:cNvPr id="371" name="Shape 371"/>
            <p:cNvCxnSpPr/>
            <p:nvPr/>
          </p:nvCxnSpPr>
          <p:spPr>
            <a:xfrm>
              <a:off x="1722150" y="3517650"/>
              <a:ext cx="177900" cy="622199"/>
            </a:xfrm>
            <a:prstGeom prst="straightConnector1">
              <a:avLst/>
            </a:prstGeom>
            <a:noFill/>
            <a:ln cap="flat" cmpd="sng" w="19050">
              <a:solidFill>
                <a:srgbClr val="990000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  <p:grpSp>
        <p:nvGrpSpPr>
          <p:cNvPr id="372" name="Shape 372"/>
          <p:cNvGrpSpPr/>
          <p:nvPr/>
        </p:nvGrpSpPr>
        <p:grpSpPr>
          <a:xfrm>
            <a:off x="6644750" y="3484275"/>
            <a:ext cx="1600400" cy="1479150"/>
            <a:chOff x="579400" y="3484275"/>
            <a:chExt cx="1600400" cy="1479150"/>
          </a:xfrm>
        </p:grpSpPr>
        <p:sp>
          <p:nvSpPr>
            <p:cNvPr id="373" name="Shape 373"/>
            <p:cNvSpPr/>
            <p:nvPr/>
          </p:nvSpPr>
          <p:spPr>
            <a:xfrm>
              <a:off x="579400" y="4152525"/>
              <a:ext cx="604800" cy="810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user7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acct</a:t>
              </a:r>
            </a:p>
          </p:txBody>
        </p:sp>
        <p:cxnSp>
          <p:nvCxnSpPr>
            <p:cNvPr id="374" name="Shape 374"/>
            <p:cNvCxnSpPr/>
            <p:nvPr/>
          </p:nvCxnSpPr>
          <p:spPr>
            <a:xfrm flipH="1">
              <a:off x="921899" y="3484275"/>
              <a:ext cx="177900" cy="688799"/>
            </a:xfrm>
            <a:prstGeom prst="straightConnector1">
              <a:avLst/>
            </a:prstGeom>
            <a:noFill/>
            <a:ln cap="flat" cmpd="sng" w="19050">
              <a:solidFill>
                <a:srgbClr val="990000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375" name="Shape 375"/>
            <p:cNvSpPr/>
            <p:nvPr/>
          </p:nvSpPr>
          <p:spPr>
            <a:xfrm>
              <a:off x="1575000" y="4152525"/>
              <a:ext cx="604800" cy="810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user8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acct</a:t>
              </a:r>
            </a:p>
          </p:txBody>
        </p:sp>
        <p:cxnSp>
          <p:nvCxnSpPr>
            <p:cNvPr id="376" name="Shape 376"/>
            <p:cNvCxnSpPr/>
            <p:nvPr/>
          </p:nvCxnSpPr>
          <p:spPr>
            <a:xfrm>
              <a:off x="1722150" y="3517650"/>
              <a:ext cx="177900" cy="622199"/>
            </a:xfrm>
            <a:prstGeom prst="straightConnector1">
              <a:avLst/>
            </a:prstGeom>
            <a:noFill/>
            <a:ln cap="flat" cmpd="sng" w="19050">
              <a:solidFill>
                <a:srgbClr val="990000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  <p:cxnSp>
        <p:nvCxnSpPr>
          <p:cNvPr id="377" name="Shape 377"/>
          <p:cNvCxnSpPr>
            <a:endCxn id="344" idx="0"/>
          </p:cNvCxnSpPr>
          <p:nvPr/>
        </p:nvCxnSpPr>
        <p:spPr>
          <a:xfrm flipH="1">
            <a:off x="4205325" y="973375"/>
            <a:ext cx="5700" cy="433200"/>
          </a:xfrm>
          <a:prstGeom prst="straightConnector1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78" name="Shape 378"/>
          <p:cNvSpPr txBox="1"/>
          <p:nvPr/>
        </p:nvSpPr>
        <p:spPr>
          <a:xfrm>
            <a:off x="5265550" y="1130550"/>
            <a:ext cx="3328200" cy="688799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each hashpointer includes total value in its subtree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Lecture </a:t>
            </a:r>
            <a:r>
              <a:rPr lang="en"/>
              <a:t>4</a:t>
            </a:r>
          </a:p>
        </p:txBody>
      </p:sp>
      <p:sp>
        <p:nvSpPr>
          <p:cNvPr id="46" name="Shape 46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 to Store and Use Bitcoins</a:t>
            </a:r>
          </a:p>
        </p:txBody>
      </p:sp>
      <p:cxnSp>
        <p:nvCxnSpPr>
          <p:cNvPr id="47" name="Shape 47"/>
          <p:cNvCxnSpPr/>
          <p:nvPr/>
        </p:nvCxnSpPr>
        <p:spPr>
          <a:xfrm>
            <a:off x="5812125" y="3178575"/>
            <a:ext cx="1362599" cy="10799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8" name="Shape 48"/>
          <p:cNvSpPr txBox="1"/>
          <p:nvPr/>
        </p:nvSpPr>
        <p:spPr>
          <a:xfrm>
            <a:off x="5737625" y="3274375"/>
            <a:ext cx="22142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Secret Keys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>
            <p:ph idx="1" type="body"/>
          </p:nvPr>
        </p:nvSpPr>
        <p:spPr>
          <a:xfrm>
            <a:off x="457200" y="128900"/>
            <a:ext cx="8229600" cy="688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Checking that you’re represented in the tree</a:t>
            </a:r>
          </a:p>
        </p:txBody>
      </p:sp>
      <p:sp>
        <p:nvSpPr>
          <p:cNvPr id="384" name="Shape 384"/>
          <p:cNvSpPr txBox="1"/>
          <p:nvPr/>
        </p:nvSpPr>
        <p:spPr>
          <a:xfrm>
            <a:off x="3533175" y="1406575"/>
            <a:ext cx="1344300" cy="4572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H(  )   H(  )</a:t>
            </a:r>
          </a:p>
        </p:txBody>
      </p:sp>
      <p:sp>
        <p:nvSpPr>
          <p:cNvPr id="385" name="Shape 385"/>
          <p:cNvSpPr txBox="1"/>
          <p:nvPr/>
        </p:nvSpPr>
        <p:spPr>
          <a:xfrm>
            <a:off x="1730100" y="2292275"/>
            <a:ext cx="1344300" cy="4572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H(  )   H(  )</a:t>
            </a:r>
          </a:p>
        </p:txBody>
      </p:sp>
      <p:sp>
        <p:nvSpPr>
          <p:cNvPr id="386" name="Shape 386"/>
          <p:cNvSpPr/>
          <p:nvPr/>
        </p:nvSpPr>
        <p:spPr>
          <a:xfrm>
            <a:off x="2388775" y="1673250"/>
            <a:ext cx="1555475" cy="622200"/>
          </a:xfrm>
          <a:custGeom>
            <a:pathLst>
              <a:path extrusionOk="0" h="24888" w="62219">
                <a:moveTo>
                  <a:pt x="62219" y="0"/>
                </a:moveTo>
                <a:lnTo>
                  <a:pt x="62219" y="17333"/>
                </a:lnTo>
                <a:lnTo>
                  <a:pt x="0" y="17333"/>
                </a:lnTo>
                <a:lnTo>
                  <a:pt x="0" y="24888"/>
                </a:lnTo>
              </a:path>
            </a:pathLst>
          </a:custGeom>
          <a:noFill/>
          <a:ln cap="flat" cmpd="sng" w="19050">
            <a:solidFill>
              <a:srgbClr val="990000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387" name="Shape 387"/>
          <p:cNvSpPr txBox="1"/>
          <p:nvPr/>
        </p:nvSpPr>
        <p:spPr>
          <a:xfrm>
            <a:off x="2834850" y="3222400"/>
            <a:ext cx="1344300" cy="4572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H(  )   H(  )</a:t>
            </a:r>
          </a:p>
        </p:txBody>
      </p:sp>
      <p:sp>
        <p:nvSpPr>
          <p:cNvPr id="388" name="Shape 388"/>
          <p:cNvSpPr/>
          <p:nvPr/>
        </p:nvSpPr>
        <p:spPr>
          <a:xfrm flipH="1">
            <a:off x="2785153" y="2535175"/>
            <a:ext cx="748027" cy="688775"/>
          </a:xfrm>
          <a:custGeom>
            <a:pathLst>
              <a:path extrusionOk="0" h="24888" w="62219">
                <a:moveTo>
                  <a:pt x="62219" y="0"/>
                </a:moveTo>
                <a:lnTo>
                  <a:pt x="62219" y="17333"/>
                </a:lnTo>
                <a:lnTo>
                  <a:pt x="0" y="17333"/>
                </a:lnTo>
                <a:lnTo>
                  <a:pt x="0" y="24888"/>
                </a:lnTo>
              </a:path>
            </a:pathLst>
          </a:custGeom>
          <a:noFill/>
          <a:ln cap="flat" cmpd="sng" w="19050">
            <a:solidFill>
              <a:srgbClr val="990000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389" name="Shape 389"/>
          <p:cNvSpPr/>
          <p:nvPr/>
        </p:nvSpPr>
        <p:spPr>
          <a:xfrm>
            <a:off x="3702400" y="4152525"/>
            <a:ext cx="604800" cy="810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latin typeface="Trebuchet MS"/>
                <a:ea typeface="Trebuchet MS"/>
                <a:cs typeface="Trebuchet MS"/>
                <a:sym typeface="Trebuchet MS"/>
              </a:rPr>
              <a:t>your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000">
                <a:latin typeface="Trebuchet MS"/>
                <a:ea typeface="Trebuchet MS"/>
                <a:cs typeface="Trebuchet MS"/>
                <a:sym typeface="Trebuchet MS"/>
              </a:rPr>
              <a:t>acct</a:t>
            </a:r>
          </a:p>
        </p:txBody>
      </p:sp>
      <p:cxnSp>
        <p:nvCxnSpPr>
          <p:cNvPr id="390" name="Shape 390"/>
          <p:cNvCxnSpPr/>
          <p:nvPr/>
        </p:nvCxnSpPr>
        <p:spPr>
          <a:xfrm>
            <a:off x="3849550" y="3517650"/>
            <a:ext cx="177900" cy="622199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91" name="Shape 391"/>
          <p:cNvCxnSpPr>
            <a:endCxn id="384" idx="0"/>
          </p:cNvCxnSpPr>
          <p:nvPr/>
        </p:nvCxnSpPr>
        <p:spPr>
          <a:xfrm flipH="1">
            <a:off x="4205325" y="973375"/>
            <a:ext cx="5700" cy="433200"/>
          </a:xfrm>
          <a:prstGeom prst="straightConnector1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92" name="Shape 392"/>
          <p:cNvSpPr txBox="1"/>
          <p:nvPr/>
        </p:nvSpPr>
        <p:spPr>
          <a:xfrm>
            <a:off x="5681450" y="1016875"/>
            <a:ext cx="2929200" cy="4572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show O(log n) items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Proof of Reserve</a:t>
            </a:r>
          </a:p>
        </p:txBody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x="553225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Prove that you have at least X amount of reserve currency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Prove that customers have at most Y amount deposited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So reserve fraction </a:t>
            </a:r>
            <a:r>
              <a:rPr lang="en"/>
              <a:t>≥</a:t>
            </a:r>
            <a:r>
              <a:rPr b="1" lang="en" sz="260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/>
              <a:t>X / Y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/>
          <p:nvPr>
            <p:ph idx="1" type="subTitle"/>
          </p:nvPr>
        </p:nvSpPr>
        <p:spPr>
          <a:xfrm>
            <a:off x="685800" y="1690478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Lecture 4.5: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Payment Services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Scenario: merchant accepts BTC</a:t>
            </a:r>
          </a:p>
        </p:txBody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553225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customer wants: to pay with Bitcoin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merchant wants: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* to receive dollars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* simple deployment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* low risk (tech risk, security risk, exchange rate risk)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4-07-29 at 8.26.59 PM.png" id="414" name="Shape 4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050" y="222025"/>
            <a:ext cx="5222999" cy="4634124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415" name="Shape 415"/>
          <p:cNvCxnSpPr>
            <a:stCxn id="414" idx="3"/>
          </p:cNvCxnSpPr>
          <p:nvPr/>
        </p:nvCxnSpPr>
        <p:spPr>
          <a:xfrm>
            <a:off x="5642049" y="2539087"/>
            <a:ext cx="963000" cy="1200"/>
          </a:xfrm>
          <a:prstGeom prst="straightConnector1">
            <a:avLst/>
          </a:prstGeom>
          <a:noFill/>
          <a:ln cap="flat" cmpd="sng" w="38100">
            <a:solidFill>
              <a:srgbClr val="66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16" name="Shape 416"/>
          <p:cNvSpPr txBox="1"/>
          <p:nvPr/>
        </p:nvSpPr>
        <p:spPr>
          <a:xfrm>
            <a:off x="6605050" y="2185200"/>
            <a:ext cx="1961099" cy="77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HTML for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payment button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/>
        </p:nvSpPr>
        <p:spPr>
          <a:xfrm>
            <a:off x="549100" y="2135850"/>
            <a:ext cx="3372950" cy="2577350"/>
          </a:xfrm>
          <a:custGeom>
            <a:pathLst>
              <a:path extrusionOk="0" h="103094" w="134918">
                <a:moveTo>
                  <a:pt x="0" y="0"/>
                </a:moveTo>
                <a:cubicBezTo>
                  <a:pt x="2764" y="13970"/>
                  <a:pt x="-5902" y="66637"/>
                  <a:pt x="16584" y="83820"/>
                </a:cubicBezTo>
                <a:cubicBezTo>
                  <a:pt x="39070" y="101002"/>
                  <a:pt x="115195" y="99881"/>
                  <a:pt x="134918" y="103094"/>
                </a:cubicBezTo>
              </a:path>
            </a:pathLst>
          </a:custGeom>
          <a:noFill/>
          <a:ln cap="flat" cmpd="sng" w="38100">
            <a:solidFill>
              <a:srgbClr val="274E13"/>
            </a:solidFill>
            <a:prstDash val="solid"/>
            <a:round/>
            <a:headEnd len="lg" w="lg" type="none"/>
            <a:tailEnd len="lg" w="lg" type="triangle"/>
          </a:ln>
        </p:spPr>
      </p:sp>
      <p:sp>
        <p:nvSpPr>
          <p:cNvPr id="422" name="Shape 422"/>
          <p:cNvSpPr txBox="1"/>
          <p:nvPr/>
        </p:nvSpPr>
        <p:spPr>
          <a:xfrm>
            <a:off x="4258187" y="4686300"/>
            <a:ext cx="6275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user</a:t>
            </a:r>
          </a:p>
        </p:txBody>
      </p:sp>
      <p:pic>
        <p:nvPicPr>
          <p:cNvPr id="423" name="Shape 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7987" y="3816700"/>
            <a:ext cx="948025" cy="94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Shape 4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424" y="906774"/>
            <a:ext cx="1429875" cy="114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Shape 4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3975" y="906775"/>
            <a:ext cx="1143900" cy="114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Shape 426"/>
          <p:cNvSpPr txBox="1"/>
          <p:nvPr/>
        </p:nvSpPr>
        <p:spPr>
          <a:xfrm>
            <a:off x="604012" y="636500"/>
            <a:ext cx="1028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merchant</a:t>
            </a:r>
          </a:p>
        </p:txBody>
      </p:sp>
      <p:sp>
        <p:nvSpPr>
          <p:cNvPr id="427" name="Shape 427"/>
          <p:cNvSpPr txBox="1"/>
          <p:nvPr/>
        </p:nvSpPr>
        <p:spPr>
          <a:xfrm>
            <a:off x="7331575" y="486375"/>
            <a:ext cx="10287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payment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service</a:t>
            </a:r>
          </a:p>
        </p:txBody>
      </p:sp>
      <p:cxnSp>
        <p:nvCxnSpPr>
          <p:cNvPr id="428" name="Shape 428"/>
          <p:cNvCxnSpPr/>
          <p:nvPr/>
        </p:nvCxnSpPr>
        <p:spPr>
          <a:xfrm>
            <a:off x="862850" y="2079800"/>
            <a:ext cx="3235200" cy="2439599"/>
          </a:xfrm>
          <a:prstGeom prst="straightConnector1">
            <a:avLst/>
          </a:prstGeom>
          <a:noFill/>
          <a:ln cap="flat" cmpd="sng" w="38100">
            <a:solidFill>
              <a:srgbClr val="66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29" name="Shape 429"/>
          <p:cNvSpPr txBox="1"/>
          <p:nvPr/>
        </p:nvSpPr>
        <p:spPr>
          <a:xfrm rot="2208771">
            <a:off x="368503" y="3153547"/>
            <a:ext cx="3735961" cy="4573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(1) Pay with BTC button &lt;transID, amount&gt;</a:t>
            </a:r>
          </a:p>
        </p:txBody>
      </p:sp>
      <p:cxnSp>
        <p:nvCxnSpPr>
          <p:cNvPr id="430" name="Shape 430"/>
          <p:cNvCxnSpPr>
            <a:stCxn id="423" idx="3"/>
          </p:cNvCxnSpPr>
          <p:nvPr/>
        </p:nvCxnSpPr>
        <p:spPr>
          <a:xfrm flipH="1" rot="10800000">
            <a:off x="5046012" y="2046112"/>
            <a:ext cx="2439600" cy="2244600"/>
          </a:xfrm>
          <a:prstGeom prst="straightConnector1">
            <a:avLst/>
          </a:prstGeom>
          <a:noFill/>
          <a:ln cap="flat" cmpd="sng" w="38100">
            <a:solidFill>
              <a:srgbClr val="66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31" name="Shape 431"/>
          <p:cNvSpPr txBox="1"/>
          <p:nvPr/>
        </p:nvSpPr>
        <p:spPr>
          <a:xfrm rot="-2596428">
            <a:off x="5053034" y="3153469"/>
            <a:ext cx="2633753" cy="4575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(2) clicked &lt;transID, amount&gt;</a:t>
            </a:r>
          </a:p>
        </p:txBody>
      </p:sp>
      <p:cxnSp>
        <p:nvCxnSpPr>
          <p:cNvPr id="432" name="Shape 432"/>
          <p:cNvCxnSpPr/>
          <p:nvPr/>
        </p:nvCxnSpPr>
        <p:spPr>
          <a:xfrm flipH="1" rot="10800000">
            <a:off x="4834387" y="1514962"/>
            <a:ext cx="2439599" cy="2244599"/>
          </a:xfrm>
          <a:prstGeom prst="straightConnector1">
            <a:avLst/>
          </a:prstGeom>
          <a:noFill/>
          <a:ln cap="flat" cmpd="sng" w="38100">
            <a:solidFill>
              <a:srgbClr val="660000"/>
            </a:solidFill>
            <a:prstDash val="solid"/>
            <a:round/>
            <a:headEnd len="lg" w="lg" type="triangle"/>
            <a:tailEnd len="lg" w="lg" type="triangle"/>
          </a:ln>
        </p:spPr>
      </p:cxnSp>
      <p:sp>
        <p:nvSpPr>
          <p:cNvPr id="433" name="Shape 433"/>
          <p:cNvSpPr txBox="1"/>
          <p:nvPr/>
        </p:nvSpPr>
        <p:spPr>
          <a:xfrm rot="-2596428">
            <a:off x="4684634" y="2342969"/>
            <a:ext cx="2633753" cy="4575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(3) payment interaction</a:t>
            </a:r>
          </a:p>
        </p:txBody>
      </p:sp>
      <p:sp>
        <p:nvSpPr>
          <p:cNvPr id="434" name="Shape 434"/>
          <p:cNvSpPr/>
          <p:nvPr/>
        </p:nvSpPr>
        <p:spPr>
          <a:xfrm>
            <a:off x="1725700" y="1060075"/>
            <a:ext cx="5401250" cy="2667000"/>
          </a:xfrm>
          <a:custGeom>
            <a:pathLst>
              <a:path extrusionOk="0" h="106680" w="216050">
                <a:moveTo>
                  <a:pt x="216050" y="0"/>
                </a:moveTo>
                <a:lnTo>
                  <a:pt x="99508" y="106680"/>
                </a:lnTo>
                <a:lnTo>
                  <a:pt x="0" y="33618"/>
                </a:lnTo>
              </a:path>
            </a:pathLst>
          </a:custGeom>
          <a:noFill/>
          <a:ln cap="flat" cmpd="sng" w="38100">
            <a:solidFill>
              <a:srgbClr val="660000"/>
            </a:solidFill>
            <a:prstDash val="solid"/>
            <a:round/>
            <a:headEnd len="lg" w="lg" type="none"/>
            <a:tailEnd len="lg" w="lg" type="triangle"/>
          </a:ln>
        </p:spPr>
      </p:sp>
      <p:sp>
        <p:nvSpPr>
          <p:cNvPr id="435" name="Shape 435"/>
          <p:cNvSpPr txBox="1"/>
          <p:nvPr/>
        </p:nvSpPr>
        <p:spPr>
          <a:xfrm rot="-2596537">
            <a:off x="4832165" y="2164792"/>
            <a:ext cx="1170225" cy="4575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(4) redirect</a:t>
            </a:r>
          </a:p>
        </p:txBody>
      </p:sp>
      <p:sp>
        <p:nvSpPr>
          <p:cNvPr id="436" name="Shape 436"/>
          <p:cNvSpPr txBox="1"/>
          <p:nvPr/>
        </p:nvSpPr>
        <p:spPr>
          <a:xfrm rot="2160847">
            <a:off x="2528270" y="2544527"/>
            <a:ext cx="1333708" cy="4574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(4b) ok so far</a:t>
            </a:r>
          </a:p>
        </p:txBody>
      </p:sp>
      <p:cxnSp>
        <p:nvCxnSpPr>
          <p:cNvPr id="437" name="Shape 437"/>
          <p:cNvCxnSpPr/>
          <p:nvPr/>
        </p:nvCxnSpPr>
        <p:spPr>
          <a:xfrm flipH="1">
            <a:off x="1848825" y="723900"/>
            <a:ext cx="5255699" cy="44699"/>
          </a:xfrm>
          <a:prstGeom prst="straightConnector1">
            <a:avLst/>
          </a:prstGeom>
          <a:noFill/>
          <a:ln cap="flat" cmpd="sng" w="38100">
            <a:solidFill>
              <a:srgbClr val="66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38" name="Shape 438"/>
          <p:cNvSpPr txBox="1"/>
          <p:nvPr/>
        </p:nvSpPr>
        <p:spPr>
          <a:xfrm rot="1447">
            <a:off x="3031474" y="748149"/>
            <a:ext cx="28515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(5) confirm &lt;transID, amount&gt;</a:t>
            </a:r>
          </a:p>
        </p:txBody>
      </p:sp>
      <p:pic>
        <p:nvPicPr>
          <p:cNvPr id="439" name="Shape 4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675" y="3577314"/>
            <a:ext cx="1028699" cy="1025485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End result</a:t>
            </a:r>
          </a:p>
        </p:txBody>
      </p:sp>
      <p:sp>
        <p:nvSpPr>
          <p:cNvPr id="445" name="Shape 445"/>
          <p:cNvSpPr txBox="1"/>
          <p:nvPr>
            <p:ph idx="1" type="body"/>
          </p:nvPr>
        </p:nvSpPr>
        <p:spPr>
          <a:xfrm>
            <a:off x="553225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customer: pays Bitcoins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merchant: gets dollars, minus a small percentage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payment service: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gets Bitcoins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pays dollars (keeps small percentage)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absorbs risk: security, exchange rate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needs to exchange Bitcoins for dollars, in volume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/>
          <p:nvPr>
            <p:ph idx="1" type="subTitle"/>
          </p:nvPr>
        </p:nvSpPr>
        <p:spPr>
          <a:xfrm>
            <a:off x="685800" y="1690478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Lecture 4.6: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Transaction Fees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/>
          <p:nvPr>
            <p:ph idx="1" type="body"/>
          </p:nvPr>
        </p:nvSpPr>
        <p:spPr>
          <a:xfrm>
            <a:off x="542025" y="863975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Recall: 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transaction fee = value of inputs - value of outputs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fee goes to miner who records the transaction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Interesting economics, discussed in later lecture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How are transaction fees set today?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/>
          <p:nvPr>
            <p:ph idx="1" type="body"/>
          </p:nvPr>
        </p:nvSpPr>
        <p:spPr>
          <a:xfrm>
            <a:off x="542025" y="863975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Costs resources for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peers to relay your transaction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miner to record your transaction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Transaction fee compensates for (some of) these costs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Generally, higher fee means transaction will be forwarded and recorded faster.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Goals</a:t>
            </a:r>
          </a:p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availability: You can spend your coins.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security: Nobody else can spend your coins.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convenience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/>
          <p:nvPr>
            <p:ph idx="1" type="body"/>
          </p:nvPr>
        </p:nvSpPr>
        <p:spPr>
          <a:xfrm>
            <a:off x="542025" y="219625"/>
            <a:ext cx="8229600" cy="4370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Current consensus fees: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No fee if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	tx less than 1000 bytes in size,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	all outputs are 0.01 BTC or larger, and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	priority is large enough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Priority = (sum of inputAge*inputValue) / (trans size)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Otherwise fee is 0.0001 BTC per 1000 bytes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Approx transaction size: 148 N</a:t>
            </a:r>
            <a:r>
              <a:rPr baseline="-25000" lang="en" sz="2400"/>
              <a:t>inputs</a:t>
            </a:r>
            <a:r>
              <a:rPr lang="en" sz="2400"/>
              <a:t>+ 34 N</a:t>
            </a:r>
            <a:r>
              <a:rPr baseline="-25000" lang="en" sz="2400"/>
              <a:t>outputs</a:t>
            </a:r>
            <a:r>
              <a:rPr lang="en" sz="2400"/>
              <a:t> + 10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/>
          <p:nvPr>
            <p:ph idx="1" type="body"/>
          </p:nvPr>
        </p:nvSpPr>
        <p:spPr>
          <a:xfrm>
            <a:off x="542025" y="880775"/>
            <a:ext cx="8229600" cy="3708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Most miners enforce the consensus fee structure.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If you don’t pay the consensus fee, your transaction will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take longer to be recorded.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Miners prioritize transactions based on fees and the priority formula.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/>
          <p:nvPr>
            <p:ph idx="1" type="subTitle"/>
          </p:nvPr>
        </p:nvSpPr>
        <p:spPr>
          <a:xfrm>
            <a:off x="685800" y="1690478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Lecture 4.7: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Currency Exchange Markets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4-07-29 at 10.24.08 AM.png" id="480" name="Shape 4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799" y="457949"/>
            <a:ext cx="6539576" cy="4685549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Shape 481"/>
          <p:cNvSpPr txBox="1"/>
          <p:nvPr/>
        </p:nvSpPr>
        <p:spPr>
          <a:xfrm>
            <a:off x="74700" y="49100"/>
            <a:ext cx="3158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http://bitcoincharts.com/markets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4-07-29 at 10.31.54 AM.png" id="486" name="Shape 4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25" y="343487"/>
            <a:ext cx="8663850" cy="445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Shape 4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28600"/>
            <a:ext cx="7052975" cy="469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Basic market dynamics</a:t>
            </a:r>
          </a:p>
        </p:txBody>
      </p:sp>
      <p:sp>
        <p:nvSpPr>
          <p:cNvPr id="497" name="Shape 497"/>
          <p:cNvSpPr txBox="1"/>
          <p:nvPr>
            <p:ph idx="1" type="body"/>
          </p:nvPr>
        </p:nvSpPr>
        <p:spPr>
          <a:xfrm>
            <a:off x="553225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market matches buyer and seller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large, liquid market reaches a consensus price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price set by supply (of BTC) and demand (for BTC)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Supply of Bitcoins</a:t>
            </a:r>
          </a:p>
        </p:txBody>
      </p:sp>
      <p:sp>
        <p:nvSpPr>
          <p:cNvPr id="503" name="Shape 503"/>
          <p:cNvSpPr txBox="1"/>
          <p:nvPr>
            <p:ph idx="1" type="body"/>
          </p:nvPr>
        </p:nvSpPr>
        <p:spPr>
          <a:xfrm>
            <a:off x="553225" y="1200150"/>
            <a:ext cx="8229600" cy="3725699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supply = coins in circulation (+ demand deposits?)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coins in circulation: fixed number, currently ~13.1 million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When to include demand deposits?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When they can actually be sold in the market.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Demand for Bitcoins</a:t>
            </a:r>
          </a:p>
        </p:txBody>
      </p:sp>
      <p:sp>
        <p:nvSpPr>
          <p:cNvPr id="509" name="Shape 509"/>
          <p:cNvSpPr txBox="1"/>
          <p:nvPr>
            <p:ph idx="1" type="body"/>
          </p:nvPr>
        </p:nvSpPr>
        <p:spPr>
          <a:xfrm>
            <a:off x="553225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BTC demanded to mediate fiat-currency transactions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Alice buys BTC for $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Alice sends BTC to Bob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Bob sells BTC for $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BTC demanded as an investment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if the market thinks demand will go up in future</a:t>
            </a:r>
          </a:p>
        </p:txBody>
      </p:sp>
      <p:sp>
        <p:nvSpPr>
          <p:cNvPr id="510" name="Shape 510"/>
          <p:cNvSpPr/>
          <p:nvPr/>
        </p:nvSpPr>
        <p:spPr>
          <a:xfrm>
            <a:off x="4513325" y="1809600"/>
            <a:ext cx="256200" cy="1290899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66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1" name="Shape 511"/>
          <p:cNvSpPr txBox="1"/>
          <p:nvPr/>
        </p:nvSpPr>
        <p:spPr>
          <a:xfrm>
            <a:off x="4769525" y="222645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660000"/>
                </a:solidFill>
                <a:latin typeface="Trebuchet MS"/>
                <a:ea typeface="Trebuchet MS"/>
                <a:cs typeface="Trebuchet MS"/>
                <a:sym typeface="Trebuchet MS"/>
              </a:rPr>
              <a:t>BTC “out of circulation” during this time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/>
          <p:nvPr>
            <p:ph idx="1" type="body"/>
          </p:nvPr>
        </p:nvSpPr>
        <p:spPr>
          <a:xfrm>
            <a:off x="553225" y="465200"/>
            <a:ext cx="8229600" cy="24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Simple model of transaction-demand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T = total transaction value mediated via BTC ($ / sec)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D = duration that BTC is needed by a transaction (sec)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S = supply of BTC </a:t>
            </a:r>
            <a:r>
              <a:rPr lang="en" sz="1800"/>
              <a:t>(not including BTC held as long-term investments)</a:t>
            </a:r>
          </a:p>
        </p:txBody>
      </p:sp>
      <p:grpSp>
        <p:nvGrpSpPr>
          <p:cNvPr id="517" name="Shape 517"/>
          <p:cNvGrpSpPr/>
          <p:nvPr/>
        </p:nvGrpSpPr>
        <p:grpSpPr>
          <a:xfrm>
            <a:off x="597500" y="3842100"/>
            <a:ext cx="4624749" cy="672299"/>
            <a:chOff x="597500" y="3842100"/>
            <a:chExt cx="4624749" cy="672299"/>
          </a:xfrm>
        </p:grpSpPr>
        <p:sp>
          <p:nvSpPr>
            <p:cNvPr id="518" name="Shape 518"/>
            <p:cNvSpPr/>
            <p:nvPr/>
          </p:nvSpPr>
          <p:spPr>
            <a:xfrm>
              <a:off x="597500" y="3922200"/>
              <a:ext cx="3286199" cy="512099"/>
            </a:xfrm>
            <a:prstGeom prst="rect">
              <a:avLst/>
            </a:prstGeom>
            <a:solidFill>
              <a:srgbClr val="FFF2CC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519" name="Shape 519"/>
            <p:cNvGrpSpPr/>
            <p:nvPr/>
          </p:nvGrpSpPr>
          <p:grpSpPr>
            <a:xfrm>
              <a:off x="605250" y="3842100"/>
              <a:ext cx="4616999" cy="672299"/>
              <a:chOff x="1443450" y="4030425"/>
              <a:chExt cx="4616999" cy="672299"/>
            </a:xfrm>
          </p:grpSpPr>
          <p:sp>
            <p:nvSpPr>
              <p:cNvPr id="520" name="Shape 520"/>
              <p:cNvSpPr txBox="1"/>
              <p:nvPr/>
            </p:nvSpPr>
            <p:spPr>
              <a:xfrm>
                <a:off x="1443450" y="4030425"/>
                <a:ext cx="341399" cy="672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1800">
                    <a:latin typeface="Trebuchet MS"/>
                    <a:ea typeface="Trebuchet MS"/>
                    <a:cs typeface="Trebuchet MS"/>
                    <a:sym typeface="Trebuchet MS"/>
                  </a:rPr>
                  <a:t>T</a:t>
                </a:r>
              </a:p>
              <a:p>
                <a:pPr lvl="0">
                  <a:spcBef>
                    <a:spcPts val="0"/>
                  </a:spcBef>
                  <a:buNone/>
                </a:pPr>
                <a:r>
                  <a:rPr lang="en" sz="1800">
                    <a:latin typeface="Trebuchet MS"/>
                    <a:ea typeface="Trebuchet MS"/>
                    <a:cs typeface="Trebuchet MS"/>
                    <a:sym typeface="Trebuchet MS"/>
                  </a:rPr>
                  <a:t>P</a:t>
                </a:r>
              </a:p>
            </p:txBody>
          </p:sp>
          <p:cxnSp>
            <p:nvCxnSpPr>
              <p:cNvPr id="521" name="Shape 521"/>
              <p:cNvCxnSpPr/>
              <p:nvPr/>
            </p:nvCxnSpPr>
            <p:spPr>
              <a:xfrm>
                <a:off x="1443450" y="4366575"/>
                <a:ext cx="341399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  <p:sp>
            <p:nvSpPr>
              <p:cNvPr id="522" name="Shape 522"/>
              <p:cNvSpPr txBox="1"/>
              <p:nvPr/>
            </p:nvSpPr>
            <p:spPr>
              <a:xfrm>
                <a:off x="1784850" y="4170675"/>
                <a:ext cx="4275599" cy="39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1800">
                    <a:latin typeface="Trebuchet MS"/>
                    <a:ea typeface="Trebuchet MS"/>
                    <a:cs typeface="Trebuchet MS"/>
                    <a:sym typeface="Trebuchet MS"/>
                  </a:rPr>
                  <a:t>Bitcoins needed per second</a:t>
                </a:r>
              </a:p>
            </p:txBody>
          </p:sp>
        </p:grpSp>
      </p:grpSp>
      <p:grpSp>
        <p:nvGrpSpPr>
          <p:cNvPr id="523" name="Shape 523"/>
          <p:cNvGrpSpPr/>
          <p:nvPr/>
        </p:nvGrpSpPr>
        <p:grpSpPr>
          <a:xfrm>
            <a:off x="586850" y="3109800"/>
            <a:ext cx="4635399" cy="672299"/>
            <a:chOff x="586850" y="3109800"/>
            <a:chExt cx="4635399" cy="672299"/>
          </a:xfrm>
        </p:grpSpPr>
        <p:sp>
          <p:nvSpPr>
            <p:cNvPr id="524" name="Shape 524"/>
            <p:cNvSpPr/>
            <p:nvPr/>
          </p:nvSpPr>
          <p:spPr>
            <a:xfrm>
              <a:off x="586850" y="3218000"/>
              <a:ext cx="4353299" cy="512099"/>
            </a:xfrm>
            <a:prstGeom prst="rect">
              <a:avLst/>
            </a:prstGeom>
            <a:solidFill>
              <a:srgbClr val="FFF2CC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525" name="Shape 525"/>
            <p:cNvGrpSpPr/>
            <p:nvPr/>
          </p:nvGrpSpPr>
          <p:grpSpPr>
            <a:xfrm>
              <a:off x="605250" y="3109800"/>
              <a:ext cx="4616999" cy="672299"/>
              <a:chOff x="1443450" y="3338400"/>
              <a:chExt cx="4616999" cy="672299"/>
            </a:xfrm>
          </p:grpSpPr>
          <p:sp>
            <p:nvSpPr>
              <p:cNvPr id="526" name="Shape 526"/>
              <p:cNvSpPr txBox="1"/>
              <p:nvPr/>
            </p:nvSpPr>
            <p:spPr>
              <a:xfrm>
                <a:off x="1443450" y="3338400"/>
                <a:ext cx="341399" cy="672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1800">
                    <a:latin typeface="Trebuchet MS"/>
                    <a:ea typeface="Trebuchet MS"/>
                    <a:cs typeface="Trebuchet MS"/>
                    <a:sym typeface="Trebuchet MS"/>
                  </a:rPr>
                  <a:t>S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" sz="1800">
                    <a:latin typeface="Trebuchet MS"/>
                    <a:ea typeface="Trebuchet MS"/>
                    <a:cs typeface="Trebuchet MS"/>
                    <a:sym typeface="Trebuchet MS"/>
                  </a:rPr>
                  <a:t>D</a:t>
                </a:r>
              </a:p>
            </p:txBody>
          </p:sp>
          <p:cxnSp>
            <p:nvCxnSpPr>
              <p:cNvPr id="527" name="Shape 527"/>
              <p:cNvCxnSpPr/>
              <p:nvPr/>
            </p:nvCxnSpPr>
            <p:spPr>
              <a:xfrm>
                <a:off x="1443450" y="3674550"/>
                <a:ext cx="341399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  <p:sp>
            <p:nvSpPr>
              <p:cNvPr id="528" name="Shape 528"/>
              <p:cNvSpPr txBox="1"/>
              <p:nvPr/>
            </p:nvSpPr>
            <p:spPr>
              <a:xfrm>
                <a:off x="1784850" y="3478650"/>
                <a:ext cx="4275599" cy="39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1800">
                    <a:latin typeface="Trebuchet MS"/>
                    <a:ea typeface="Trebuchet MS"/>
                    <a:cs typeface="Trebuchet MS"/>
                    <a:sym typeface="Trebuchet MS"/>
                  </a:rPr>
                  <a:t>Bitcoins become available per second</a:t>
                </a:r>
              </a:p>
            </p:txBody>
          </p:sp>
        </p:grpSp>
      </p:grpSp>
      <p:grpSp>
        <p:nvGrpSpPr>
          <p:cNvPr id="529" name="Shape 529"/>
          <p:cNvGrpSpPr/>
          <p:nvPr/>
        </p:nvGrpSpPr>
        <p:grpSpPr>
          <a:xfrm>
            <a:off x="6167125" y="3362850"/>
            <a:ext cx="1621850" cy="1237800"/>
            <a:chOff x="6167125" y="3362850"/>
            <a:chExt cx="1621850" cy="1237800"/>
          </a:xfrm>
        </p:grpSpPr>
        <p:sp>
          <p:nvSpPr>
            <p:cNvPr id="530" name="Shape 530"/>
            <p:cNvSpPr/>
            <p:nvPr/>
          </p:nvSpPr>
          <p:spPr>
            <a:xfrm>
              <a:off x="6167125" y="3362850"/>
              <a:ext cx="1621800" cy="1237800"/>
            </a:xfrm>
            <a:prstGeom prst="rect">
              <a:avLst/>
            </a:prstGeom>
            <a:solidFill>
              <a:srgbClr val="FFE599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1" name="Shape 531"/>
            <p:cNvSpPr txBox="1"/>
            <p:nvPr/>
          </p:nvSpPr>
          <p:spPr>
            <a:xfrm>
              <a:off x="6284475" y="3384175"/>
              <a:ext cx="1504500" cy="38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Equilibrium: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8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lvl="0">
                <a:spcBef>
                  <a:spcPts val="0"/>
                </a:spcBef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P = </a:t>
              </a:r>
            </a:p>
          </p:txBody>
        </p:sp>
        <p:sp>
          <p:nvSpPr>
            <p:cNvPr id="532" name="Shape 532"/>
            <p:cNvSpPr txBox="1"/>
            <p:nvPr/>
          </p:nvSpPr>
          <p:spPr>
            <a:xfrm>
              <a:off x="6724950" y="3821700"/>
              <a:ext cx="519899" cy="38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TD</a:t>
              </a:r>
            </a:p>
          </p:txBody>
        </p:sp>
        <p:sp>
          <p:nvSpPr>
            <p:cNvPr id="533" name="Shape 533"/>
            <p:cNvSpPr txBox="1"/>
            <p:nvPr/>
          </p:nvSpPr>
          <p:spPr>
            <a:xfrm>
              <a:off x="6811800" y="4129500"/>
              <a:ext cx="346200" cy="38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S</a:t>
              </a:r>
            </a:p>
          </p:txBody>
        </p:sp>
        <p:cxnSp>
          <p:nvCxnSpPr>
            <p:cNvPr id="534" name="Shape 534"/>
            <p:cNvCxnSpPr/>
            <p:nvPr/>
          </p:nvCxnSpPr>
          <p:spPr>
            <a:xfrm>
              <a:off x="6787500" y="4205700"/>
              <a:ext cx="3948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1" type="body"/>
          </p:nvPr>
        </p:nvSpPr>
        <p:spPr>
          <a:xfrm>
            <a:off x="457200" y="432125"/>
            <a:ext cx="8229600" cy="449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Simplest approach: store key in a file,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on your computer or phone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Very convenient.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As available as your device.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</a:t>
            </a:r>
            <a:r>
              <a:rPr lang="en" sz="2400"/>
              <a:t>device lost/wiped ⇒ key lost ⇒ coins lost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As secure as your device.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/>
              <a:t>	</a:t>
            </a:r>
            <a:r>
              <a:rPr lang="en" sz="2400"/>
              <a:t>device compromised ⇒ key leaked ⇒ coins stolen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pic>
        <p:nvPicPr>
          <p:cNvPr id="60" name="Shape 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7100" y="1198475"/>
            <a:ext cx="2780699" cy="20855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Wallet software</a:t>
            </a:r>
          </a:p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Keeps track of your coins, provides nice user interface.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Nice trick: use a separate address/key for each coin.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benefits privacy (looks like separate owners)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wallet can do the bookkeeping, user needn’t know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Encoding addresses</a:t>
            </a:r>
          </a:p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Encode as text string: base58 notation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" sz="1800"/>
              <a:t>	</a:t>
            </a:r>
          </a:p>
          <a:p>
            <a:pPr indent="38735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highlight>
                  <a:srgbClr val="F9F9F9"/>
                </a:highlight>
              </a:rPr>
              <a:t>123456789ABCDEFGHJKLMNPQRSTUVWXYZabcdefghijkmnopqrstuvwxyz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rPr lang="en"/>
              <a:t>or use QR code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 Shot 2014-08-05 at 8.07.47 PM.png"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8862" y="3210212"/>
            <a:ext cx="1476375" cy="14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idx="1" type="subTitle"/>
          </p:nvPr>
        </p:nvSpPr>
        <p:spPr>
          <a:xfrm>
            <a:off x="685800" y="1690478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Lecture 4.2: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Hot and Cold Storage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